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56.png" ContentType="image/png"/>
  <Override PartName="/ppt/media/image255.png" ContentType="image/png"/>
  <Override PartName="/ppt/media/image254.png" ContentType="image/png"/>
  <Override PartName="/ppt/media/image253.png" ContentType="image/png"/>
  <Override PartName="/ppt/media/image252.png" ContentType="image/png"/>
  <Override PartName="/ppt/media/image251.jpeg" ContentType="image/jpeg"/>
  <Override PartName="/ppt/media/image249.png" ContentType="image/png"/>
  <Override PartName="/ppt/media/image121.png" ContentType="image/png"/>
  <Override PartName="/ppt/media/image248.png" ContentType="image/png"/>
  <Override PartName="/ppt/media/image120.png" ContentType="image/png"/>
  <Override PartName="/ppt/media/image247.png" ContentType="image/png"/>
  <Override PartName="/ppt/media/image246.png" ContentType="image/png"/>
  <Override PartName="/ppt/media/image245.png" ContentType="image/png"/>
  <Override PartName="/ppt/media/image244.png" ContentType="image/png"/>
  <Override PartName="/ppt/media/image243.png" ContentType="image/png"/>
  <Override PartName="/ppt/media/image242.png" ContentType="image/png"/>
  <Override PartName="/ppt/media/image250.jpeg" ContentType="image/jpeg"/>
  <Override PartName="/ppt/media/image241.png" ContentType="image/png"/>
  <Override PartName="/ppt/media/image240.png" ContentType="image/png"/>
  <Override PartName="/ppt/media/image239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31.png" ContentType="image/png"/>
  <Override PartName="/ppt/media/image230.png" ContentType="image/png"/>
  <Override PartName="/ppt/media/image229.png" ContentType="image/png"/>
  <Override PartName="/ppt/media/image101.png" ContentType="image/png"/>
  <Override PartName="/ppt/media/image228.png" ContentType="image/png"/>
  <Override PartName="/ppt/media/image100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220.png" ContentType="image/png"/>
  <Override PartName="/ppt/media/image219.png" ContentType="image/png"/>
  <Override PartName="/ppt/media/image218.png" ContentType="image/png"/>
  <Override PartName="/ppt/media/image217.png" ContentType="image/png"/>
  <Override PartName="/ppt/media/image216.png" ContentType="image/png"/>
  <Override PartName="/ppt/media/image215.png" ContentType="image/png"/>
  <Override PartName="/ppt/media/image214.png" ContentType="image/png"/>
  <Override PartName="/ppt/media/image213.png" ContentType="image/png"/>
  <Override PartName="/ppt/media/image212.png" ContentType="image/png"/>
  <Override PartName="/ppt/media/image211.png" ContentType="image/png"/>
  <Override PartName="/ppt/media/image210.png" ContentType="image/png"/>
  <Override PartName="/ppt/media/image209.png" ContentType="image/png"/>
  <Override PartName="/ppt/media/image208.png" ContentType="image/png"/>
  <Override PartName="/ppt/media/image207.png" ContentType="image/png"/>
  <Override PartName="/ppt/media/image206.png" ContentType="image/png"/>
  <Override PartName="/ppt/media/image205.png" ContentType="image/png"/>
  <Override PartName="/ppt/media/image204.png" ContentType="image/png"/>
  <Override PartName="/ppt/media/image203.png" ContentType="image/png"/>
  <Override PartName="/ppt/media/image202.png" ContentType="image/png"/>
  <Override PartName="/ppt/media/image201.png" ContentType="image/png"/>
  <Override PartName="/ppt/media/image200.png" ContentType="image/png"/>
  <Override PartName="/ppt/media/image199.png" ContentType="image/png"/>
  <Override PartName="/ppt/media/image198.png" ContentType="image/png"/>
  <Override PartName="/ppt/media/image193.png" ContentType="image/png"/>
  <Override PartName="/ppt/media/image189.png" ContentType="image/png"/>
  <Override PartName="/ppt/media/image188.png" ContentType="image/png"/>
  <Override PartName="/ppt/media/image179.png" ContentType="image/png"/>
  <Override PartName="/ppt/media/image178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57.png" ContentType="image/png"/>
  <Override PartName="/ppt/media/image58.png" ContentType="image/png"/>
  <Override PartName="/ppt/media/image24.png" ContentType="image/png"/>
  <Override PartName="/ppt/media/image186.png" ContentType="image/png"/>
  <Override PartName="/ppt/media/image22.png" ContentType="image/png"/>
  <Override PartName="/ppt/media/image187.png" ContentType="image/png"/>
  <Override PartName="/ppt/media/image119.png" ContentType="image/png"/>
  <Override PartName="/ppt/media/image95.png" ContentType="image/png"/>
  <Override PartName="/ppt/media/image27.png" ContentType="image/png"/>
  <Override PartName="/ppt/media/image111.jpeg" ContentType="image/jpeg"/>
  <Override PartName="/ppt/media/image23.png" ContentType="image/png"/>
  <Override PartName="/ppt/media/image18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70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73.png" ContentType="image/png"/>
  <Override PartName="/ppt/media/image21.png" ContentType="image/png"/>
  <Override PartName="/ppt/media/image183.png" ContentType="image/png"/>
  <Override PartName="/ppt/media/image91.png" ContentType="image/png"/>
  <Override PartName="/ppt/media/image115.png" ContentType="image/png"/>
  <Override PartName="/ppt/media/image184.png" ContentType="image/png"/>
  <Override PartName="/ppt/media/image92.png" ContentType="image/png"/>
  <Override PartName="/ppt/media/image116.png" ContentType="image/png"/>
  <Override PartName="/ppt/media/image59.png" ContentType="image/png"/>
  <Override PartName="/ppt/media/image280.png" ContentType="image/png"/>
  <Override PartName="/ppt/media/image125.jpeg" ContentType="image/jpeg"/>
  <Override PartName="/ppt/media/image174.png" ContentType="image/png"/>
  <Override PartName="/ppt/media/image20.png" ContentType="image/png"/>
  <Override PartName="/ppt/media/image182.png" ContentType="image/png"/>
  <Override PartName="/ppt/media/image90.png" ContentType="image/png"/>
  <Override PartName="/ppt/media/image114.png" ContentType="image/png"/>
  <Override PartName="/ppt/media/image321.jpeg" ContentType="image/jpeg"/>
  <Override PartName="/ppt/media/image300.png" ContentType="image/png"/>
  <Override PartName="/ppt/media/image262.png" ContentType="image/png"/>
  <Override PartName="/ppt/media/image172.png" ContentType="image/png"/>
  <Override PartName="/ppt/media/image260.png" ContentType="image/png"/>
  <Override PartName="/ppt/media/image190.png" ContentType="image/png"/>
  <Override PartName="/ppt/media/image277.png" ContentType="image/png"/>
  <Override PartName="/ppt/media/image315.png" ContentType="image/png"/>
  <Override PartName="/ppt/media/image122.png" ContentType="image/png"/>
  <Override PartName="/ppt/media/image295.png" ContentType="image/png"/>
  <Override PartName="/ppt/media/image194.png" ContentType="image/png"/>
  <Override PartName="/ppt/media/image126.png" ContentType="image/png"/>
  <Override PartName="/ppt/media/image123.png" ContentType="image/png"/>
  <Override PartName="/ppt/media/image191.png" ContentType="image/png"/>
  <Override PartName="/ppt/media/image293.png" ContentType="image/png"/>
  <Override PartName="/ppt/media/image331.png" ContentType="image/png"/>
  <Override PartName="/ppt/media/image181.png" ContentType="image/png"/>
  <Override PartName="/ppt/media/image113.png" ContentType="image/png"/>
  <Override PartName="/ppt/media/image324.png" ContentType="image/png"/>
  <Override PartName="/ppt/media/image286.png" ContentType="image/png"/>
  <Override PartName="/ppt/media/image102.png" ContentType="image/png"/>
  <Override PartName="/ppt/media/image298.png" ContentType="image/png"/>
  <Override PartName="/ppt/media/image170.png" ContentType="image/png"/>
  <Override PartName="/ppt/media/image292.png" ContentType="image/png"/>
  <Override PartName="/ppt/media/image330.png" ContentType="image/png"/>
  <Override PartName="/ppt/media/image180.png" ContentType="image/png"/>
  <Override PartName="/ppt/media/image112.png" ContentType="image/png"/>
  <Override PartName="/ppt/media/image291.png" ContentType="image/png"/>
  <Override PartName="/ppt/media/image69.png" ContentType="image/png"/>
  <Override PartName="/ppt/media/image290.png" ContentType="image/png"/>
  <Override PartName="/ppt/media/image299.png" ContentType="image/png"/>
  <Override PartName="/ppt/media/image171.png" ContentType="image/png"/>
  <Override PartName="/ppt/media/image103.png" ContentType="image/png"/>
  <Override PartName="/ppt/media/image314.png" ContentType="image/png"/>
  <Override PartName="/ppt/media/image276.png" ContentType="image/png"/>
  <Override PartName="/ppt/media/image322.png" ContentType="image/png"/>
  <Override PartName="/ppt/media/image284.png" ContentType="image/png"/>
  <Override PartName="/ppt/media/image270.png" ContentType="image/png"/>
  <Override PartName="/ppt/media/image283.png" ContentType="image/png"/>
  <Override PartName="/ppt/media/image312.png" ContentType="image/png"/>
  <Override PartName="/ppt/media/image274.png" ContentType="image/png"/>
  <Override PartName="/ppt/media/image320.png" ContentType="image/png"/>
  <Override PartName="/ppt/media/image282.png" ContentType="image/png"/>
  <Override PartName="/ppt/media/image302.png" ContentType="image/png"/>
  <Override PartName="/ppt/media/image271.jpeg" ContentType="image/jpeg"/>
  <Override PartName="/ppt/media/image311.png" ContentType="image/png"/>
  <Override PartName="/ppt/media/image273.png" ContentType="image/png"/>
  <Override PartName="/ppt/media/image281.png" ContentType="image/png"/>
  <Override PartName="/ppt/media/image272.png" ContentType="image/png"/>
  <Override PartName="/ppt/media/image310.png" ContentType="image/png"/>
  <Override PartName="/ppt/media/image305.png" ContentType="image/png"/>
  <Override PartName="/ppt/media/image267.png" ContentType="image/png"/>
  <Override PartName="/ppt/media/image313.png" ContentType="image/png"/>
  <Override PartName="/ppt/media/image275.png" ContentType="image/png"/>
  <Override PartName="/ppt/media/image266.png" ContentType="image/png"/>
  <Override PartName="/ppt/media/image304.png" ContentType="image/png"/>
  <Override PartName="/ppt/media/image261.png" ContentType="image/png"/>
  <Override PartName="/ppt/media/image303.png" ContentType="image/png"/>
  <Override PartName="/ppt/media/image265.png" ContentType="image/png"/>
  <Override PartName="/ppt/media/image297.png" ContentType="image/png"/>
  <Override PartName="/ppt/media/image192.png" ContentType="image/png"/>
  <Override PartName="/ppt/media/image124.png" ContentType="image/png"/>
  <Override PartName="/ppt/media/image264.jpeg" ContentType="image/jpeg"/>
  <Override PartName="/ppt/media/image32.png" ContentType="image/png"/>
  <Override PartName="/ppt/media/image301.png" ContentType="image/png"/>
  <Override PartName="/ppt/media/image263.png" ContentType="image/png"/>
  <Override PartName="/ppt/media/image287.png" ContentType="image/png"/>
  <Override PartName="/ppt/media/image325.png" ContentType="image/png"/>
  <Override PartName="/ppt/media/image132.png" ContentType="image/png"/>
  <Override PartName="/ppt/media/image296.png" ContentType="image/png"/>
  <Override PartName="/ppt/media/image285.png" ContentType="image/png"/>
  <Override PartName="/ppt/media/image323.png" ContentType="image/png"/>
  <Override PartName="/ppt/media/image332.png" ContentType="image/png"/>
  <Override PartName="/ppt/media/image294.png" ContentType="image/png"/>
  <Override PartName="/ppt/media/image31.png" ContentType="image/png"/>
  <Override PartName="/ppt/media/image9.png" ContentType="image/png"/>
  <Override PartName="/ppt/media/image25.png" ContentType="image/png"/>
  <Override PartName="/ppt/media/image117.png" ContentType="image/png"/>
  <Override PartName="/ppt/media/image93.png" ContentType="image/png"/>
  <Override PartName="/ppt/media/image14.png" ContentType="image/png"/>
  <Override PartName="/ppt/media/image106.png" ContentType="image/png"/>
  <Override PartName="/ppt/media/image82.png" ContentType="image/png"/>
  <Override PartName="/ppt/media/image2.png" ContentType="image/png"/>
  <Override PartName="/ppt/media/image154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104.png" ContentType="image/png"/>
  <Override PartName="/ppt/media/image80.png" ContentType="image/png"/>
  <Override PartName="/ppt/media/image12.png" ContentType="image/png"/>
  <Override PartName="/ppt/media/image15.png" ContentType="image/png"/>
  <Override PartName="/ppt/media/image3.png" ContentType="image/png"/>
  <Override PartName="/ppt/media/image155.png" ContentType="image/png"/>
  <Override PartName="/ppt/media/image33.png" ContentType="image/png"/>
  <Override PartName="/ppt/media/image105.png" ContentType="image/png"/>
  <Override PartName="/ppt/media/image81.png" ContentType="image/png"/>
  <Override PartName="/ppt/media/image13.png" ContentType="image/png"/>
  <Override PartName="/ppt/media/image16.png" ContentType="image/png"/>
  <Override PartName="/ppt/media/image4.png" ContentType="image/png"/>
  <Override PartName="/ppt/media/image156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157.png" ContentType="image/png"/>
  <Override PartName="/ppt/media/image43.jpeg" ContentType="image/jpeg"/>
  <Override PartName="/ppt/media/image257.png" ContentType="image/png"/>
  <Override PartName="/ppt/media/image83.png" ContentType="image/png"/>
  <Override PartName="/ppt/media/image107.png" ContentType="image/png"/>
  <Override PartName="/ppt/media/image175.png" ContentType="image/png"/>
  <Override PartName="/ppt/media/image10.png" ContentType="image/png"/>
  <Override PartName="/ppt/media/image35.jpeg" ContentType="image/jpeg"/>
  <Override PartName="/ppt/media/image85.png" ContentType="image/png"/>
  <Override PartName="/ppt/media/image109.png" ContentType="image/png"/>
  <Override PartName="/ppt/media/image177.png" ContentType="image/png"/>
  <Override PartName="/ppt/media/image47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36.png" ContentType="image/png"/>
  <Override PartName="/ppt/media/image84.png" ContentType="image/png"/>
  <Override PartName="/ppt/media/image108.png" ContentType="image/png"/>
  <Override PartName="/ppt/media/image176.png" ContentType="image/png"/>
  <Override PartName="/ppt/media/image11.png" ContentType="image/png"/>
  <Override PartName="/ppt/media/image48.png" ContentType="image/png"/>
  <Override PartName="/ppt/media/image7.png" ContentType="image/png"/>
  <Override PartName="/ppt/media/image159.png" ContentType="image/png"/>
  <Override PartName="/ppt/media/image37.png" ContentType="image/png"/>
  <Override PartName="/ppt/media/image49.png" ContentType="image/png"/>
  <Override PartName="/ppt/media/image8.png" ContentType="image/png"/>
  <Override PartName="/ppt/media/image30.png" ContentType="image/png"/>
  <Override PartName="/ppt/media/image38.png" ContentType="image/png"/>
  <Override PartName="/ppt/media/image1.png" ContentType="image/png"/>
  <Override PartName="/ppt/media/image319.png" ContentType="image/png"/>
  <Override PartName="/ppt/media/image153.png" ContentType="image/png"/>
  <Override PartName="/ppt/media/image39.png" ContentType="image/png"/>
  <Override PartName="/ppt/media/image127.png" ContentType="image/png"/>
  <Override PartName="/ppt/media/image19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jpeg" ContentType="image/jpeg"/>
  <Override PartName="/ppt/media/image56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128.png" ContentType="image/png"/>
  <Override PartName="/ppt/media/image196.png" ContentType="image/png"/>
  <Override PartName="/ppt/media/image129.png" ContentType="image/png"/>
  <Override PartName="/ppt/media/image197.png" ContentType="image/png"/>
  <Override PartName="/ppt/media/image130.png" ContentType="image/png"/>
  <Override PartName="/ppt/media/image258.png" ContentType="image/png"/>
  <Override PartName="/ppt/media/image131.png" ContentType="image/png"/>
  <Override PartName="/ppt/media/image259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306.png" ContentType="image/png"/>
  <Override PartName="/ppt/media/image268.png" ContentType="image/png"/>
  <Override PartName="/ppt/media/image140.png" ContentType="image/png"/>
  <Override PartName="/ppt/media/image307.png" ContentType="image/png"/>
  <Override PartName="/ppt/media/image269.png" ContentType="image/png"/>
  <Override PartName="/ppt/media/image141.png" ContentType="image/png"/>
  <Override PartName="/ppt/media/image308.png" ContentType="image/png"/>
  <Override PartName="/ppt/media/image142.png" ContentType="image/png"/>
  <Override PartName="/ppt/media/image309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316.png" ContentType="image/png"/>
  <Override PartName="/ppt/media/image278.png" ContentType="image/png"/>
  <Override PartName="/ppt/media/image150.png" ContentType="image/png"/>
  <Override PartName="/ppt/media/image317.png" ContentType="image/png"/>
  <Override PartName="/ppt/media/image279.png" ContentType="image/png"/>
  <Override PartName="/ppt/media/image151.png" ContentType="image/png"/>
  <Override PartName="/ppt/media/image318.png" ContentType="image/png"/>
  <Override PartName="/ppt/media/image152.png" ContentType="image/png"/>
  <Override PartName="/ppt/media/image326.png" ContentType="image/png"/>
  <Override PartName="/ppt/media/image288.png" ContentType="image/png"/>
  <Override PartName="/ppt/media/image160.png" ContentType="image/png"/>
  <Override PartName="/ppt/media/image327.png" ContentType="image/png"/>
  <Override PartName="/ppt/media/image289.png" ContentType="image/png"/>
  <Override PartName="/ppt/media/image161.png" ContentType="image/png"/>
  <Override PartName="/ppt/media/image328.png" ContentType="image/png"/>
  <Override PartName="/ppt/media/image162.png" ContentType="image/png"/>
  <Override PartName="/ppt/media/image329.png" ContentType="image/png"/>
  <Override PartName="/ppt/media/image163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44887A-A4DF-454D-9E3D-E91684D2BB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EA8F4C-CCB1-4BB8-9E9E-C0AAF2B39E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4A11E5-1F04-465E-B297-8CB4ECED04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437DF3-FEC0-4FA3-8406-B86CDA8DA4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40D40-7139-4F41-9961-A24E1266B6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070B88-DCA3-4E26-9F7E-4FA12FF3AD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62E074-E739-430E-AE54-822E6BED07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FAC302-29BE-4A1A-A39B-329A27C129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2B2EF9-396A-4BBD-B713-AA03FDBFA6B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5E89F5-DC0F-4D4C-B449-A78E66F0E0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F4747-C87A-4F90-815E-C4A6BD7F31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8F1BBA-9848-4F6B-B5C4-4EE41741D4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FE50A9C-A97F-4E0C-93AD-8D7B5AF29518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jpe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jpe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7.png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9.png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12.png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4.png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37.png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jpeg"/><Relationship Id="rId8" Type="http://schemas.openxmlformats.org/officeDocument/2006/relationships/image" Target="../media/image251.jpeg"/><Relationship Id="rId9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52.png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hyperlink" Target="file://home/snaghyun/&#45796;&#50868;&#47196;&#46300;/slide.pdf" TargetMode="External"/><Relationship Id="rId8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58.png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hyperlink" Target="https://www.frontiersin.org/articles/10.3389/fnbot.2023.1280773/full" TargetMode="External"/><Relationship Id="rId8" Type="http://schemas.openxmlformats.org/officeDocument/2006/relationships/image" Target="../media/image264.jpeg"/><Relationship Id="rId9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65.png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jpeg"/><Relationship Id="rId8" Type="http://schemas.openxmlformats.org/officeDocument/2006/relationships/image" Target="../media/image272.png"/><Relationship Id="rId9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hyperlink" Target="https://www.businesspost.co.kr/BP?command=article_view&amp;num=426772" TargetMode="External"/><Relationship Id="rId9" Type="http://schemas.openxmlformats.org/officeDocument/2006/relationships/hyperlink" Target="https://news.skhynix.co.kr/seominsuk-column-package-definition/" TargetMode="External"/><Relationship Id="rId10" Type="http://schemas.openxmlformats.org/officeDocument/2006/relationships/hyperlink" Target="https://news.skhynix.co.kr/test-semiconductor2/" TargetMode="External"/><Relationship Id="rId11" Type="http://schemas.openxmlformats.org/officeDocument/2006/relationships/image" Target="../media/image35.jpe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79.png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85.png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91.png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97.png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03.png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09.png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15.png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jpeg"/><Relationship Id="rId8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22.png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27.png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jpeg"/><Relationship Id="rId8" Type="http://schemas.openxmlformats.org/officeDocument/2006/relationships/hyperlink" Target="https://news.skhynix.co.kr/dram-and-nand-test-manager/?hs_amp=true" TargetMode="External"/><Relationship Id="rId9" Type="http://schemas.openxmlformats.org/officeDocument/2006/relationships/image" Target="../media/image44.png"/><Relationship Id="rId10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jpeg"/><Relationship Id="rId8" Type="http://schemas.openxmlformats.org/officeDocument/2006/relationships/hyperlink" Target="https://news.skhynix.co.kr/dram-and-nand-test-manager/?hs_amp=true" TargetMode="External"/><Relationship Id="rId9" Type="http://schemas.openxmlformats.org/officeDocument/2006/relationships/image" Target="../media/image52.png"/><Relationship Id="rId10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hyperlink" Target="https://news.skhynix.co.kr/dram-and-nand-test-manager/?hs_amp=true" TargetMode="External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hyperlink" Target="https://news.skhynix.co.kr/dram-and-nand-test-manager/?hs_amp=true" TargetMode="External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래픽 40" descr=""/>
          <p:cNvPicPr/>
          <p:nvPr/>
        </p:nvPicPr>
        <p:blipFill>
          <a:blip r:embed="rId1"/>
          <a:stretch/>
        </p:blipFill>
        <p:spPr>
          <a:xfrm>
            <a:off x="-215640" y="48060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118" name="그래픽 88" descr=""/>
          <p:cNvPicPr/>
          <p:nvPr/>
        </p:nvPicPr>
        <p:blipFill>
          <a:blip r:embed="rId2"/>
          <a:srcRect l="0" t="37984" r="48351" b="0"/>
          <a:stretch/>
        </p:blipFill>
        <p:spPr>
          <a:xfrm>
            <a:off x="10333440" y="0"/>
            <a:ext cx="1857600" cy="2169720"/>
          </a:xfrm>
          <a:prstGeom prst="rect">
            <a:avLst/>
          </a:prstGeom>
          <a:ln w="0">
            <a:noFill/>
          </a:ln>
        </p:spPr>
      </p:pic>
      <p:grpSp>
        <p:nvGrpSpPr>
          <p:cNvPr id="119" name="그룹 2"/>
          <p:cNvGrpSpPr/>
          <p:nvPr/>
        </p:nvGrpSpPr>
        <p:grpSpPr>
          <a:xfrm>
            <a:off x="4367880" y="1370520"/>
            <a:ext cx="7115040" cy="1292400"/>
            <a:chOff x="4367880" y="1370520"/>
            <a:chExt cx="7115040" cy="1292400"/>
          </a:xfrm>
        </p:grpSpPr>
        <p:sp>
          <p:nvSpPr>
            <p:cNvPr id="120" name="TextBox 3"/>
            <p:cNvSpPr/>
            <p:nvPr/>
          </p:nvSpPr>
          <p:spPr>
            <a:xfrm>
              <a:off x="4423320" y="1370520"/>
              <a:ext cx="6100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[</a:t>
              </a:r>
              <a:r>
                <a:rPr b="0" lang="ko-KR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두산로보틱스</a:t>
              </a:r>
              <a:r>
                <a:rPr b="0" lang="en-US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] </a:t>
              </a:r>
              <a:r>
                <a:rPr b="0" lang="ko-KR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지능형 로보틱스 엔지니어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21" name="TextBox 9"/>
            <p:cNvSpPr/>
            <p:nvPr/>
          </p:nvSpPr>
          <p:spPr>
            <a:xfrm>
              <a:off x="4367880" y="1809720"/>
              <a:ext cx="7115040" cy="85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4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반도체칩 </a:t>
              </a:r>
              <a:r>
                <a:rPr b="0" lang="en-US" sz="4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task handler </a:t>
              </a:r>
              <a:r>
                <a:rPr b="0" lang="ko-KR" sz="4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자동화</a:t>
              </a:r>
              <a:endParaRPr b="0" lang="en-US" sz="4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en-US" sz="16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ROS2</a:t>
              </a:r>
              <a:r>
                <a:rPr b="1" lang="ko-KR" sz="16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를 활용한 로봇 자동화 공정 시스템 구현 프로젝트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22" name="TextBox 10"/>
          <p:cNvSpPr/>
          <p:nvPr/>
        </p:nvSpPr>
        <p:spPr>
          <a:xfrm>
            <a:off x="0" y="0"/>
            <a:ext cx="12191400" cy="4302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596" strike="noStrike">
                <a:solidFill>
                  <a:srgbClr val="3378c8"/>
                </a:solidFill>
                <a:latin typeface="맑은 고딕"/>
                <a:ea typeface="맑은 고딕"/>
              </a:rPr>
              <a:t>K-Digital Training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3" name="그래픽 82" descr=""/>
          <p:cNvPicPr/>
          <p:nvPr/>
        </p:nvPicPr>
        <p:blipFill>
          <a:blip r:embed="rId3"/>
          <a:stretch/>
        </p:blipFill>
        <p:spPr>
          <a:xfrm>
            <a:off x="-160200" y="3915000"/>
            <a:ext cx="7469280" cy="3682080"/>
          </a:xfrm>
          <a:prstGeom prst="rect">
            <a:avLst/>
          </a:prstGeom>
          <a:ln w="0">
            <a:noFill/>
          </a:ln>
        </p:spPr>
      </p:pic>
      <p:pic>
        <p:nvPicPr>
          <p:cNvPr id="124" name="그래픽 34" descr=""/>
          <p:cNvPicPr/>
          <p:nvPr/>
        </p:nvPicPr>
        <p:blipFill>
          <a:blip r:embed="rId4"/>
          <a:srcRect l="21663" t="0" r="0" b="17380"/>
          <a:stretch/>
        </p:blipFill>
        <p:spPr>
          <a:xfrm>
            <a:off x="0" y="1229760"/>
            <a:ext cx="6615720" cy="5640480"/>
          </a:xfrm>
          <a:prstGeom prst="rect">
            <a:avLst/>
          </a:prstGeom>
          <a:ln w="0">
            <a:noFill/>
          </a:ln>
        </p:spPr>
      </p:pic>
      <p:grpSp>
        <p:nvGrpSpPr>
          <p:cNvPr id="125" name="그룹 46"/>
          <p:cNvGrpSpPr/>
          <p:nvPr/>
        </p:nvGrpSpPr>
        <p:grpSpPr>
          <a:xfrm>
            <a:off x="396360" y="2177280"/>
            <a:ext cx="1046520" cy="1046880"/>
            <a:chOff x="396360" y="2177280"/>
            <a:chExt cx="1046520" cy="1046880"/>
          </a:xfrm>
        </p:grpSpPr>
        <p:sp>
          <p:nvSpPr>
            <p:cNvPr id="126" name="자유형: 도형 44"/>
            <p:cNvSpPr/>
            <p:nvPr/>
          </p:nvSpPr>
          <p:spPr>
            <a:xfrm>
              <a:off x="396360" y="2177280"/>
              <a:ext cx="1046520" cy="1046880"/>
            </a:xfrm>
            <a:custGeom>
              <a:avLst/>
              <a:gdLst/>
              <a:ahLst/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자유형: 도형 45"/>
            <p:cNvSpPr/>
            <p:nvPr/>
          </p:nvSpPr>
          <p:spPr>
            <a:xfrm>
              <a:off x="720720" y="2502000"/>
              <a:ext cx="397080" cy="397080"/>
            </a:xfrm>
            <a:custGeom>
              <a:avLst/>
              <a:gdLst/>
              <a:ahLst/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8" name="그래픽 80" descr=""/>
          <p:cNvPicPr/>
          <p:nvPr/>
        </p:nvPicPr>
        <p:blipFill>
          <a:blip r:embed="rId5"/>
          <a:stretch/>
        </p:blipFill>
        <p:spPr>
          <a:xfrm>
            <a:off x="4528800" y="5509080"/>
            <a:ext cx="335160" cy="335160"/>
          </a:xfrm>
          <a:prstGeom prst="rect">
            <a:avLst/>
          </a:prstGeom>
          <a:ln w="0">
            <a:noFill/>
          </a:ln>
        </p:spPr>
      </p:pic>
      <p:pic>
        <p:nvPicPr>
          <p:cNvPr id="129" name="그래픽 84" descr=""/>
          <p:cNvPicPr/>
          <p:nvPr/>
        </p:nvPicPr>
        <p:blipFill>
          <a:blip r:embed="rId6"/>
          <a:stretch/>
        </p:blipFill>
        <p:spPr>
          <a:xfrm>
            <a:off x="920160" y="5818680"/>
            <a:ext cx="320760" cy="320760"/>
          </a:xfrm>
          <a:prstGeom prst="rect">
            <a:avLst/>
          </a:prstGeom>
          <a:ln w="0">
            <a:noFill/>
          </a:ln>
        </p:spPr>
      </p:pic>
      <p:grpSp>
        <p:nvGrpSpPr>
          <p:cNvPr id="130" name="그룹 4"/>
          <p:cNvGrpSpPr/>
          <p:nvPr/>
        </p:nvGrpSpPr>
        <p:grpSpPr>
          <a:xfrm>
            <a:off x="6617880" y="4028040"/>
            <a:ext cx="5350680" cy="1005480"/>
            <a:chOff x="6617880" y="4028040"/>
            <a:chExt cx="5350680" cy="1005480"/>
          </a:xfrm>
        </p:grpSpPr>
        <p:pic>
          <p:nvPicPr>
            <p:cNvPr id="131" name="그래픽 90" descr=""/>
            <p:cNvPicPr/>
            <p:nvPr/>
          </p:nvPicPr>
          <p:blipFill>
            <a:blip r:embed="rId7"/>
            <a:stretch/>
          </p:blipFill>
          <p:spPr>
            <a:xfrm flipH="1" rot="10800000">
              <a:off x="6617880" y="4038840"/>
              <a:ext cx="2218320" cy="548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2" name="TextBox 1"/>
            <p:cNvSpPr/>
            <p:nvPr/>
          </p:nvSpPr>
          <p:spPr>
            <a:xfrm>
              <a:off x="6810840" y="4028040"/>
              <a:ext cx="5157720" cy="100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50000"/>
                </a:lnSpc>
                <a:buNone/>
              </a:pPr>
              <a:r>
                <a:rPr b="1" lang="en-US" sz="2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TEAM B-3</a:t>
              </a:r>
              <a:r>
                <a:rPr b="1" lang="ko-KR" sz="2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조</a:t>
              </a:r>
              <a:r>
                <a:rPr b="1" lang="en-US" sz="24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   모션모션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천창환</a:t>
              </a: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김상현</a:t>
              </a: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노정현</a:t>
              </a: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우지형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그래픽 118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400" name="그래픽 101" descr=""/>
          <p:cNvPicPr/>
          <p:nvPr/>
        </p:nvPicPr>
        <p:blipFill>
          <a:blip r:embed="rId2"/>
          <a:srcRect l="0" t="4361" r="36130" b="0"/>
          <a:stretch/>
        </p:blipFill>
        <p:spPr>
          <a:xfrm flipH="1" rot="16200000">
            <a:off x="-70200" y="5743800"/>
            <a:ext cx="1184040" cy="1042560"/>
          </a:xfrm>
          <a:prstGeom prst="rect">
            <a:avLst/>
          </a:prstGeom>
          <a:ln w="0">
            <a:noFill/>
          </a:ln>
        </p:spPr>
      </p:pic>
      <p:pic>
        <p:nvPicPr>
          <p:cNvPr id="401" name="그래픽 99" descr=""/>
          <p:cNvPicPr/>
          <p:nvPr/>
        </p:nvPicPr>
        <p:blipFill>
          <a:blip r:embed="rId3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sp>
        <p:nvSpPr>
          <p:cNvPr id="402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3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04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05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06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407" name="그림 34" descr="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408" name="그룹 7"/>
          <p:cNvGrpSpPr/>
          <p:nvPr/>
        </p:nvGrpSpPr>
        <p:grpSpPr>
          <a:xfrm>
            <a:off x="541800" y="1430280"/>
            <a:ext cx="10525680" cy="368640"/>
            <a:chOff x="541800" y="1430280"/>
            <a:chExt cx="10525680" cy="368640"/>
          </a:xfrm>
        </p:grpSpPr>
        <p:sp>
          <p:nvSpPr>
            <p:cNvPr id="409" name="TextBox 23"/>
            <p:cNvSpPr/>
            <p:nvPr/>
          </p:nvSpPr>
          <p:spPr>
            <a:xfrm>
              <a:off x="743760" y="1430280"/>
              <a:ext cx="10323720" cy="36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1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TextBox 4"/>
          <p:cNvSpPr/>
          <p:nvPr/>
        </p:nvSpPr>
        <p:spPr>
          <a:xfrm>
            <a:off x="466920" y="2109240"/>
            <a:ext cx="9885960" cy="5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indent="-285840">
              <a:lnSpc>
                <a:spcPct val="100000"/>
              </a:lnSpc>
              <a:spcAft>
                <a:spcPts val="601"/>
              </a:spcAft>
              <a:buClr>
                <a:srgbClr val="404040"/>
              </a:buClr>
              <a:buFont typeface="StarSymbol"/>
              <a:buChar char="-"/>
            </a:pPr>
            <a:r>
              <a:rPr b="0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프로젝트 수행 절차를 도식화하여 제시하거나</a:t>
            </a:r>
            <a:r>
              <a:rPr b="0" lang="en-US" sz="1400" spc="-1" strike="noStrike">
                <a:solidFill>
                  <a:srgbClr val="404040"/>
                </a:solidFill>
                <a:latin typeface="Arial"/>
                <a:ea typeface="DejaVu Sans"/>
              </a:rPr>
              <a:t>, </a:t>
            </a:r>
            <a:r>
              <a:rPr b="1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더 효과적으로 전달하는 방법 </a:t>
            </a:r>
            <a:r>
              <a:rPr b="0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등이 있다면 </a:t>
            </a:r>
            <a:r>
              <a:rPr b="1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수정</a:t>
            </a:r>
            <a:r>
              <a:rPr b="0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하여 </a:t>
            </a:r>
            <a:r>
              <a:rPr b="1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작성</a:t>
            </a:r>
            <a:r>
              <a:rPr b="0" lang="en-US" sz="1400" spc="-1" strike="noStrike">
                <a:solidFill>
                  <a:srgbClr val="404040"/>
                </a:solidFill>
                <a:latin typeface="Arial"/>
                <a:ea typeface="DejaVu Sans"/>
              </a:rPr>
              <a:t> 가능</a:t>
            </a:r>
            <a:endParaRPr b="0" lang="en-US" sz="1400" spc="-1" strike="noStrike">
              <a:latin typeface="Arial"/>
            </a:endParaRPr>
          </a:p>
          <a:p>
            <a:pPr indent="-285840">
              <a:lnSpc>
                <a:spcPct val="100000"/>
              </a:lnSpc>
              <a:spcAft>
                <a:spcPts val="601"/>
              </a:spcAft>
              <a:buClr>
                <a:srgbClr val="404040"/>
              </a:buClr>
              <a:buFont typeface="StarSymbol"/>
              <a:buChar char="-"/>
            </a:pPr>
            <a:r>
              <a:rPr b="0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기획 단계에서 도출된 주제와 아이디어를 기반으로 </a:t>
            </a:r>
            <a:r>
              <a:rPr b="1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실제 프로젝트</a:t>
            </a:r>
            <a:r>
              <a:rPr b="0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를</a:t>
            </a:r>
            <a:r>
              <a:rPr b="1" lang="en-US" sz="1400" spc="-1" strike="noStrike">
                <a:solidFill>
                  <a:srgbClr val="404040"/>
                </a:solidFill>
                <a:latin typeface="Arial"/>
                <a:ea typeface="DejaVu Sans"/>
              </a:rPr>
              <a:t> 수행한 세부적인 기간</a:t>
            </a:r>
            <a:r>
              <a:rPr b="0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과</a:t>
            </a:r>
            <a:r>
              <a:rPr b="1" lang="en-US" sz="1400" spc="-1" strike="noStrike">
                <a:solidFill>
                  <a:srgbClr val="404040"/>
                </a:solidFill>
                <a:latin typeface="Arial"/>
                <a:ea typeface="DejaVu Sans"/>
              </a:rPr>
              <a:t> 활동 </a:t>
            </a:r>
            <a:r>
              <a:rPr b="0" lang="ko-KR" sz="1400" spc="-1" strike="noStrike">
                <a:solidFill>
                  <a:srgbClr val="404040"/>
                </a:solidFill>
                <a:latin typeface="Arial"/>
                <a:ea typeface="DejaVu Sans"/>
              </a:rPr>
              <a:t>내용 작성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414" name="표 40"/>
          <p:cNvGraphicFramePr/>
          <p:nvPr/>
        </p:nvGraphicFramePr>
        <p:xfrm>
          <a:off x="524520" y="2832120"/>
          <a:ext cx="11217600" cy="3556440"/>
        </p:xfrm>
        <a:graphic>
          <a:graphicData uri="http://schemas.openxmlformats.org/drawingml/2006/table">
            <a:tbl>
              <a:tblPr/>
              <a:tblGrid>
                <a:gridCol w="1494720"/>
                <a:gridCol w="2323800"/>
                <a:gridCol w="5152680"/>
                <a:gridCol w="2246760"/>
              </a:tblGrid>
              <a:tr h="38376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기간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활동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비고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5000"/>
                      </a:srgbClr>
                    </a:solidFill>
                  </a:tcPr>
                </a:tc>
              </a:tr>
              <a:tr h="52884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사전 기획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1/13(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1/15(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목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아이디어 선정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52884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핵심기능 구현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1/16(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금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1/17(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토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52884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통합 및 테스트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1/18(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1/21(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0" lang="ko-KR" sz="1400" spc="-1" strike="noStrike">
                          <a:solidFill>
                            <a:srgbClr val="3b3838"/>
                          </a:solidFill>
                          <a:latin typeface="세방고딕 Regular"/>
                          <a:ea typeface="세방고딕 Regular"/>
                        </a:rPr>
                        <a:t>기본 시스템 구현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52884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안전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성능 튜닝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1/22(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목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1/23(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금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안전기능 추가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52884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데모 준비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문서화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1/24(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토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1/26(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최적화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오류 수정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52884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총 개발기간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1/13(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1/26(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총 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주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15" name="그래픽 103" descr=""/>
          <p:cNvPicPr/>
          <p:nvPr/>
        </p:nvPicPr>
        <p:blipFill>
          <a:blip r:embed="rId5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grpSp>
        <p:nvGrpSpPr>
          <p:cNvPr id="416" name="그룹 20"/>
          <p:cNvGrpSpPr/>
          <p:nvPr/>
        </p:nvGrpSpPr>
        <p:grpSpPr>
          <a:xfrm>
            <a:off x="4574160" y="3307680"/>
            <a:ext cx="2474280" cy="326160"/>
            <a:chOff x="4574160" y="3307680"/>
            <a:chExt cx="2474280" cy="326160"/>
          </a:xfrm>
        </p:grpSpPr>
        <p:grpSp>
          <p:nvGrpSpPr>
            <p:cNvPr id="417" name="그룹 47"/>
            <p:cNvGrpSpPr/>
            <p:nvPr/>
          </p:nvGrpSpPr>
          <p:grpSpPr>
            <a:xfrm>
              <a:off x="4574160" y="3307680"/>
              <a:ext cx="2474280" cy="326160"/>
              <a:chOff x="4574160" y="3307680"/>
              <a:chExt cx="2474280" cy="326160"/>
            </a:xfrm>
          </p:grpSpPr>
          <p:grpSp>
            <p:nvGrpSpPr>
              <p:cNvPr id="418" name="그룹 46"/>
              <p:cNvGrpSpPr/>
              <p:nvPr/>
            </p:nvGrpSpPr>
            <p:grpSpPr>
              <a:xfrm>
                <a:off x="4574160" y="3307680"/>
                <a:ext cx="2455920" cy="326160"/>
                <a:chOff x="4574160" y="3307680"/>
                <a:chExt cx="2455920" cy="326160"/>
              </a:xfrm>
            </p:grpSpPr>
            <p:sp>
              <p:nvSpPr>
                <p:cNvPr id="419" name="사각형: 둥근 모서리 41"/>
                <p:cNvSpPr/>
                <p:nvPr/>
              </p:nvSpPr>
              <p:spPr>
                <a:xfrm>
                  <a:off x="4574160" y="3307680"/>
                  <a:ext cx="245592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0" name="타원 42"/>
                <p:cNvSpPr/>
                <p:nvPr/>
              </p:nvSpPr>
              <p:spPr>
                <a:xfrm>
                  <a:off x="4574160" y="330768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21" name="TextBox 45"/>
              <p:cNvSpPr/>
              <p:nvPr/>
            </p:nvSpPr>
            <p:spPr>
              <a:xfrm>
                <a:off x="4927320" y="3340080"/>
                <a:ext cx="212112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프로젝트 기획 및 주제 선정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22" name="그래픽 105" descr=""/>
            <p:cNvPicPr/>
            <p:nvPr/>
          </p:nvPicPr>
          <p:blipFill>
            <a:blip r:embed="rId6"/>
            <a:stretch/>
          </p:blipFill>
          <p:spPr>
            <a:xfrm>
              <a:off x="4689720" y="338616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23" name="그룹 9"/>
          <p:cNvGrpSpPr/>
          <p:nvPr/>
        </p:nvGrpSpPr>
        <p:grpSpPr>
          <a:xfrm>
            <a:off x="7383600" y="3307680"/>
            <a:ext cx="1445400" cy="326160"/>
            <a:chOff x="7383600" y="3307680"/>
            <a:chExt cx="1445400" cy="326160"/>
          </a:xfrm>
        </p:grpSpPr>
        <p:grpSp>
          <p:nvGrpSpPr>
            <p:cNvPr id="424" name="그룹 48"/>
            <p:cNvGrpSpPr/>
            <p:nvPr/>
          </p:nvGrpSpPr>
          <p:grpSpPr>
            <a:xfrm>
              <a:off x="7383600" y="3307680"/>
              <a:ext cx="1445400" cy="326160"/>
              <a:chOff x="7383600" y="3307680"/>
              <a:chExt cx="1445400" cy="326160"/>
            </a:xfrm>
          </p:grpSpPr>
          <p:grpSp>
            <p:nvGrpSpPr>
              <p:cNvPr id="425" name="그룹 49"/>
              <p:cNvGrpSpPr/>
              <p:nvPr/>
            </p:nvGrpSpPr>
            <p:grpSpPr>
              <a:xfrm>
                <a:off x="7383600" y="3307680"/>
                <a:ext cx="1445400" cy="326160"/>
                <a:chOff x="7383600" y="3307680"/>
                <a:chExt cx="1445400" cy="326160"/>
              </a:xfrm>
            </p:grpSpPr>
            <p:sp>
              <p:nvSpPr>
                <p:cNvPr id="426" name="사각형: 둥근 모서리 51"/>
                <p:cNvSpPr/>
                <p:nvPr/>
              </p:nvSpPr>
              <p:spPr>
                <a:xfrm>
                  <a:off x="7383600" y="3307680"/>
                  <a:ext cx="144540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7" name="타원 52"/>
                <p:cNvSpPr/>
                <p:nvPr/>
              </p:nvSpPr>
              <p:spPr>
                <a:xfrm>
                  <a:off x="7383600" y="330768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28" name="TextBox 50"/>
              <p:cNvSpPr/>
              <p:nvPr/>
            </p:nvSpPr>
            <p:spPr>
              <a:xfrm>
                <a:off x="7736760" y="3340080"/>
                <a:ext cx="10922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기획안 작성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29" name="그래픽 106" descr=""/>
            <p:cNvPicPr/>
            <p:nvPr/>
          </p:nvPicPr>
          <p:blipFill>
            <a:blip r:embed="rId7"/>
            <a:stretch/>
          </p:blipFill>
          <p:spPr>
            <a:xfrm>
              <a:off x="7490160" y="338616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0" name="그룹 19"/>
          <p:cNvGrpSpPr/>
          <p:nvPr/>
        </p:nvGrpSpPr>
        <p:grpSpPr>
          <a:xfrm>
            <a:off x="4574160" y="3841200"/>
            <a:ext cx="2474280" cy="326160"/>
            <a:chOff x="4574160" y="3841200"/>
            <a:chExt cx="2474280" cy="326160"/>
          </a:xfrm>
        </p:grpSpPr>
        <p:grpSp>
          <p:nvGrpSpPr>
            <p:cNvPr id="431" name="그룹 57"/>
            <p:cNvGrpSpPr/>
            <p:nvPr/>
          </p:nvGrpSpPr>
          <p:grpSpPr>
            <a:xfrm>
              <a:off x="4574160" y="3841200"/>
              <a:ext cx="2474280" cy="326160"/>
              <a:chOff x="4574160" y="3841200"/>
              <a:chExt cx="2474280" cy="326160"/>
            </a:xfrm>
          </p:grpSpPr>
          <p:grpSp>
            <p:nvGrpSpPr>
              <p:cNvPr id="432" name="그룹 58"/>
              <p:cNvGrpSpPr/>
              <p:nvPr/>
            </p:nvGrpSpPr>
            <p:grpSpPr>
              <a:xfrm>
                <a:off x="4574160" y="3841200"/>
                <a:ext cx="2455920" cy="326160"/>
                <a:chOff x="4574160" y="3841200"/>
                <a:chExt cx="2455920" cy="326160"/>
              </a:xfrm>
            </p:grpSpPr>
            <p:sp>
              <p:nvSpPr>
                <p:cNvPr id="433" name="사각형: 둥근 모서리 60"/>
                <p:cNvSpPr/>
                <p:nvPr/>
              </p:nvSpPr>
              <p:spPr>
                <a:xfrm>
                  <a:off x="4574160" y="3841200"/>
                  <a:ext cx="245592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34" name="타원 61"/>
                <p:cNvSpPr/>
                <p:nvPr/>
              </p:nvSpPr>
              <p:spPr>
                <a:xfrm>
                  <a:off x="4574160" y="384120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35" name="TextBox 59"/>
              <p:cNvSpPr/>
              <p:nvPr/>
            </p:nvSpPr>
            <p:spPr>
              <a:xfrm>
                <a:off x="4927320" y="3873600"/>
                <a:ext cx="212112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모듈단위 개발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36" name="그래픽 107" descr=""/>
            <p:cNvPicPr/>
            <p:nvPr/>
          </p:nvPicPr>
          <p:blipFill>
            <a:blip r:embed="rId8"/>
            <a:stretch/>
          </p:blipFill>
          <p:spPr>
            <a:xfrm>
              <a:off x="4689720" y="391968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7" name="그룹 11"/>
          <p:cNvGrpSpPr/>
          <p:nvPr/>
        </p:nvGrpSpPr>
        <p:grpSpPr>
          <a:xfrm>
            <a:off x="7383600" y="3841200"/>
            <a:ext cx="2605320" cy="326160"/>
            <a:chOff x="7383600" y="3841200"/>
            <a:chExt cx="2605320" cy="326160"/>
          </a:xfrm>
        </p:grpSpPr>
        <p:grpSp>
          <p:nvGrpSpPr>
            <p:cNvPr id="438" name="그룹 63"/>
            <p:cNvGrpSpPr/>
            <p:nvPr/>
          </p:nvGrpSpPr>
          <p:grpSpPr>
            <a:xfrm>
              <a:off x="7383600" y="3841200"/>
              <a:ext cx="2605320" cy="326160"/>
              <a:chOff x="7383600" y="3841200"/>
              <a:chExt cx="2605320" cy="326160"/>
            </a:xfrm>
          </p:grpSpPr>
          <p:grpSp>
            <p:nvGrpSpPr>
              <p:cNvPr id="439" name="그룹 64"/>
              <p:cNvGrpSpPr/>
              <p:nvPr/>
            </p:nvGrpSpPr>
            <p:grpSpPr>
              <a:xfrm>
                <a:off x="7383600" y="3841200"/>
                <a:ext cx="1950480" cy="326160"/>
                <a:chOff x="7383600" y="3841200"/>
                <a:chExt cx="1950480" cy="326160"/>
              </a:xfrm>
            </p:grpSpPr>
            <p:sp>
              <p:nvSpPr>
                <p:cNvPr id="440" name="사각형: 둥근 모서리 66"/>
                <p:cNvSpPr/>
                <p:nvPr/>
              </p:nvSpPr>
              <p:spPr>
                <a:xfrm>
                  <a:off x="7383600" y="3841200"/>
                  <a:ext cx="195048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41" name="타원 67"/>
                <p:cNvSpPr/>
                <p:nvPr/>
              </p:nvSpPr>
              <p:spPr>
                <a:xfrm>
                  <a:off x="7383600" y="384120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42" name="TextBox 65"/>
              <p:cNvSpPr/>
              <p:nvPr/>
            </p:nvSpPr>
            <p:spPr>
              <a:xfrm>
                <a:off x="7736760" y="3844800"/>
                <a:ext cx="225216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Malgun Gothic"/>
                    <a:ea typeface="Malgun Gothic"/>
                  </a:rPr>
                  <a:t>모듈단위 기능 테스트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43" name="그래픽 108" descr=""/>
            <p:cNvPicPr/>
            <p:nvPr/>
          </p:nvPicPr>
          <p:blipFill>
            <a:blip r:embed="rId9"/>
            <a:stretch/>
          </p:blipFill>
          <p:spPr>
            <a:xfrm>
              <a:off x="7490160" y="391968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44" name="그룹 18"/>
          <p:cNvGrpSpPr/>
          <p:nvPr/>
        </p:nvGrpSpPr>
        <p:grpSpPr>
          <a:xfrm>
            <a:off x="4574160" y="4369680"/>
            <a:ext cx="2455920" cy="326160"/>
            <a:chOff x="4574160" y="4369680"/>
            <a:chExt cx="2455920" cy="326160"/>
          </a:xfrm>
        </p:grpSpPr>
        <p:grpSp>
          <p:nvGrpSpPr>
            <p:cNvPr id="445" name="그룹 69"/>
            <p:cNvGrpSpPr/>
            <p:nvPr/>
          </p:nvGrpSpPr>
          <p:grpSpPr>
            <a:xfrm>
              <a:off x="4574160" y="4369680"/>
              <a:ext cx="2455920" cy="326160"/>
              <a:chOff x="4574160" y="4369680"/>
              <a:chExt cx="2455920" cy="326160"/>
            </a:xfrm>
          </p:grpSpPr>
          <p:grpSp>
            <p:nvGrpSpPr>
              <p:cNvPr id="446" name="그룹 70"/>
              <p:cNvGrpSpPr/>
              <p:nvPr/>
            </p:nvGrpSpPr>
            <p:grpSpPr>
              <a:xfrm>
                <a:off x="4574160" y="4369680"/>
                <a:ext cx="2455920" cy="326160"/>
                <a:chOff x="4574160" y="4369680"/>
                <a:chExt cx="2455920" cy="326160"/>
              </a:xfrm>
            </p:grpSpPr>
            <p:sp>
              <p:nvSpPr>
                <p:cNvPr id="447" name="사각형: 둥근 모서리 72"/>
                <p:cNvSpPr/>
                <p:nvPr/>
              </p:nvSpPr>
              <p:spPr>
                <a:xfrm>
                  <a:off x="4574160" y="4369680"/>
                  <a:ext cx="245592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48" name="타원 73"/>
                <p:cNvSpPr/>
                <p:nvPr/>
              </p:nvSpPr>
              <p:spPr>
                <a:xfrm>
                  <a:off x="4574160" y="436968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49" name="TextBox 71"/>
              <p:cNvSpPr/>
              <p:nvPr/>
            </p:nvSpPr>
            <p:spPr>
              <a:xfrm>
                <a:off x="4927320" y="4402080"/>
                <a:ext cx="1970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ROS2 </a:t>
                </a: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시스템 구축</a:t>
                </a:r>
                <a:r>
                  <a:rPr b="1" lang="en-US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, </a:t>
                </a: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통합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50" name="그래픽 109" descr=""/>
            <p:cNvPicPr/>
            <p:nvPr/>
          </p:nvPicPr>
          <p:blipFill>
            <a:blip r:embed="rId10"/>
            <a:stretch/>
          </p:blipFill>
          <p:spPr>
            <a:xfrm>
              <a:off x="4689720" y="444348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51" name="그룹 17"/>
          <p:cNvGrpSpPr/>
          <p:nvPr/>
        </p:nvGrpSpPr>
        <p:grpSpPr>
          <a:xfrm>
            <a:off x="4574160" y="4896720"/>
            <a:ext cx="2455920" cy="326160"/>
            <a:chOff x="4574160" y="4896720"/>
            <a:chExt cx="2455920" cy="326160"/>
          </a:xfrm>
        </p:grpSpPr>
        <p:grpSp>
          <p:nvGrpSpPr>
            <p:cNvPr id="452" name="그룹 75"/>
            <p:cNvGrpSpPr/>
            <p:nvPr/>
          </p:nvGrpSpPr>
          <p:grpSpPr>
            <a:xfrm>
              <a:off x="4574160" y="4896720"/>
              <a:ext cx="2455920" cy="326160"/>
              <a:chOff x="4574160" y="4896720"/>
              <a:chExt cx="2455920" cy="326160"/>
            </a:xfrm>
          </p:grpSpPr>
          <p:grpSp>
            <p:nvGrpSpPr>
              <p:cNvPr id="453" name="그룹 76"/>
              <p:cNvGrpSpPr/>
              <p:nvPr/>
            </p:nvGrpSpPr>
            <p:grpSpPr>
              <a:xfrm>
                <a:off x="4574160" y="4896720"/>
                <a:ext cx="2455920" cy="326160"/>
                <a:chOff x="4574160" y="4896720"/>
                <a:chExt cx="2455920" cy="326160"/>
              </a:xfrm>
            </p:grpSpPr>
            <p:sp>
              <p:nvSpPr>
                <p:cNvPr id="454" name="사각형: 둥근 모서리 78"/>
                <p:cNvSpPr/>
                <p:nvPr/>
              </p:nvSpPr>
              <p:spPr>
                <a:xfrm>
                  <a:off x="4574160" y="4896720"/>
                  <a:ext cx="245592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55" name="타원 79"/>
                <p:cNvSpPr/>
                <p:nvPr/>
              </p:nvSpPr>
              <p:spPr>
                <a:xfrm>
                  <a:off x="4574160" y="489672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56" name="TextBox 77"/>
              <p:cNvSpPr/>
              <p:nvPr/>
            </p:nvSpPr>
            <p:spPr>
              <a:xfrm>
                <a:off x="4927320" y="4929120"/>
                <a:ext cx="1970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확장기능 개발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57" name="그래픽 115" descr=""/>
            <p:cNvPicPr/>
            <p:nvPr/>
          </p:nvPicPr>
          <p:blipFill>
            <a:blip r:embed="rId11"/>
            <a:stretch/>
          </p:blipFill>
          <p:spPr>
            <a:xfrm>
              <a:off x="4689720" y="496728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58" name="그룹 15"/>
          <p:cNvGrpSpPr/>
          <p:nvPr/>
        </p:nvGrpSpPr>
        <p:grpSpPr>
          <a:xfrm>
            <a:off x="4574160" y="5427000"/>
            <a:ext cx="2474280" cy="326160"/>
            <a:chOff x="4574160" y="5427000"/>
            <a:chExt cx="2474280" cy="326160"/>
          </a:xfrm>
        </p:grpSpPr>
        <p:grpSp>
          <p:nvGrpSpPr>
            <p:cNvPr id="459" name="그룹 81"/>
            <p:cNvGrpSpPr/>
            <p:nvPr/>
          </p:nvGrpSpPr>
          <p:grpSpPr>
            <a:xfrm>
              <a:off x="4574160" y="5427000"/>
              <a:ext cx="2474280" cy="326160"/>
              <a:chOff x="4574160" y="5427000"/>
              <a:chExt cx="2474280" cy="326160"/>
            </a:xfrm>
          </p:grpSpPr>
          <p:grpSp>
            <p:nvGrpSpPr>
              <p:cNvPr id="460" name="그룹 82"/>
              <p:cNvGrpSpPr/>
              <p:nvPr/>
            </p:nvGrpSpPr>
            <p:grpSpPr>
              <a:xfrm>
                <a:off x="4574160" y="5427000"/>
                <a:ext cx="2455920" cy="326160"/>
                <a:chOff x="4574160" y="5427000"/>
                <a:chExt cx="2455920" cy="326160"/>
              </a:xfrm>
            </p:grpSpPr>
            <p:sp>
              <p:nvSpPr>
                <p:cNvPr id="461" name="사각형: 둥근 모서리 84"/>
                <p:cNvSpPr/>
                <p:nvPr/>
              </p:nvSpPr>
              <p:spPr>
                <a:xfrm>
                  <a:off x="4574160" y="5427000"/>
                  <a:ext cx="245592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62" name="타원 85"/>
                <p:cNvSpPr/>
                <p:nvPr/>
              </p:nvSpPr>
              <p:spPr>
                <a:xfrm>
                  <a:off x="4574160" y="542700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63" name="TextBox 83"/>
              <p:cNvSpPr/>
              <p:nvPr/>
            </p:nvSpPr>
            <p:spPr>
              <a:xfrm>
                <a:off x="4927320" y="5459400"/>
                <a:ext cx="212112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spcBef>
                    <a:spcPts val="601"/>
                  </a:spcBef>
                  <a:buNone/>
                  <a:tabLst>
                    <a:tab algn="l" pos="0"/>
                  </a:tabLst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모바일 서비스 시스템 설계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64" name="그래픽 116" descr=""/>
            <p:cNvPicPr/>
            <p:nvPr/>
          </p:nvPicPr>
          <p:blipFill>
            <a:blip r:embed="rId12"/>
            <a:stretch/>
          </p:blipFill>
          <p:spPr>
            <a:xfrm>
              <a:off x="4689720" y="550548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65" name="그룹 13"/>
          <p:cNvGrpSpPr/>
          <p:nvPr/>
        </p:nvGrpSpPr>
        <p:grpSpPr>
          <a:xfrm>
            <a:off x="7383600" y="5427000"/>
            <a:ext cx="1936080" cy="326160"/>
            <a:chOff x="7383600" y="5427000"/>
            <a:chExt cx="1936080" cy="326160"/>
          </a:xfrm>
        </p:grpSpPr>
        <p:grpSp>
          <p:nvGrpSpPr>
            <p:cNvPr id="466" name="그룹 87"/>
            <p:cNvGrpSpPr/>
            <p:nvPr/>
          </p:nvGrpSpPr>
          <p:grpSpPr>
            <a:xfrm>
              <a:off x="7383600" y="5427000"/>
              <a:ext cx="1936080" cy="326160"/>
              <a:chOff x="7383600" y="5427000"/>
              <a:chExt cx="1936080" cy="326160"/>
            </a:xfrm>
          </p:grpSpPr>
          <p:grpSp>
            <p:nvGrpSpPr>
              <p:cNvPr id="467" name="그룹 88"/>
              <p:cNvGrpSpPr/>
              <p:nvPr/>
            </p:nvGrpSpPr>
            <p:grpSpPr>
              <a:xfrm>
                <a:off x="7383600" y="5427000"/>
                <a:ext cx="1706040" cy="326160"/>
                <a:chOff x="7383600" y="5427000"/>
                <a:chExt cx="1706040" cy="326160"/>
              </a:xfrm>
            </p:grpSpPr>
            <p:sp>
              <p:nvSpPr>
                <p:cNvPr id="468" name="사각형: 둥근 모서리 90"/>
                <p:cNvSpPr/>
                <p:nvPr/>
              </p:nvSpPr>
              <p:spPr>
                <a:xfrm>
                  <a:off x="7383600" y="5427000"/>
                  <a:ext cx="170604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69" name="타원 91"/>
                <p:cNvSpPr/>
                <p:nvPr/>
              </p:nvSpPr>
              <p:spPr>
                <a:xfrm>
                  <a:off x="7383600" y="542700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70" name="TextBox 89"/>
              <p:cNvSpPr/>
              <p:nvPr/>
            </p:nvSpPr>
            <p:spPr>
              <a:xfrm>
                <a:off x="7736760" y="5459400"/>
                <a:ext cx="158292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모바일 플랫폼 구현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71" name="그래픽 117" descr=""/>
            <p:cNvPicPr/>
            <p:nvPr/>
          </p:nvPicPr>
          <p:blipFill>
            <a:blip r:embed="rId13"/>
            <a:stretch/>
          </p:blipFill>
          <p:spPr>
            <a:xfrm>
              <a:off x="7490160" y="550548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72" name="그룹 5"/>
          <p:cNvGrpSpPr/>
          <p:nvPr/>
        </p:nvGrpSpPr>
        <p:grpSpPr>
          <a:xfrm>
            <a:off x="7383600" y="4889160"/>
            <a:ext cx="1445400" cy="326160"/>
            <a:chOff x="7383600" y="4889160"/>
            <a:chExt cx="1445400" cy="326160"/>
          </a:xfrm>
        </p:grpSpPr>
        <p:grpSp>
          <p:nvGrpSpPr>
            <p:cNvPr id="473" name="그룹 6"/>
            <p:cNvGrpSpPr/>
            <p:nvPr/>
          </p:nvGrpSpPr>
          <p:grpSpPr>
            <a:xfrm>
              <a:off x="7383600" y="4889160"/>
              <a:ext cx="1445400" cy="326160"/>
              <a:chOff x="7383600" y="4889160"/>
              <a:chExt cx="1445400" cy="326160"/>
            </a:xfrm>
          </p:grpSpPr>
          <p:grpSp>
            <p:nvGrpSpPr>
              <p:cNvPr id="474" name="그룹 14"/>
              <p:cNvGrpSpPr/>
              <p:nvPr/>
            </p:nvGrpSpPr>
            <p:grpSpPr>
              <a:xfrm>
                <a:off x="7383600" y="4889160"/>
                <a:ext cx="1445400" cy="326160"/>
                <a:chOff x="7383600" y="4889160"/>
                <a:chExt cx="1445400" cy="326160"/>
              </a:xfrm>
            </p:grpSpPr>
            <p:sp>
              <p:nvSpPr>
                <p:cNvPr id="475" name="사각형: 둥근 모서리 21"/>
                <p:cNvSpPr/>
                <p:nvPr/>
              </p:nvSpPr>
              <p:spPr>
                <a:xfrm>
                  <a:off x="7383600" y="4889160"/>
                  <a:ext cx="1445400" cy="326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76" name="타원 22"/>
                <p:cNvSpPr/>
                <p:nvPr/>
              </p:nvSpPr>
              <p:spPr>
                <a:xfrm>
                  <a:off x="7383600" y="4889160"/>
                  <a:ext cx="334440" cy="326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77" name="TextBox 16"/>
              <p:cNvSpPr/>
              <p:nvPr/>
            </p:nvSpPr>
            <p:spPr>
              <a:xfrm>
                <a:off x="7736760" y="4921560"/>
                <a:ext cx="10922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UI </a:t>
                </a: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제어 구현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478" name="그래픽 8" descr=""/>
            <p:cNvPicPr/>
            <p:nvPr/>
          </p:nvPicPr>
          <p:blipFill>
            <a:blip r:embed="rId14"/>
            <a:stretch/>
          </p:blipFill>
          <p:spPr>
            <a:xfrm>
              <a:off x="7490160" y="4967640"/>
              <a:ext cx="149040" cy="179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79" name="TextBox 25"/>
          <p:cNvSpPr/>
          <p:nvPr/>
        </p:nvSpPr>
        <p:spPr>
          <a:xfrm>
            <a:off x="758520" y="1445040"/>
            <a:ext cx="1032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수행절차 </a:t>
            </a:r>
            <a:r>
              <a:rPr b="1" lang="en-US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: </a:t>
            </a: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일정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그래픽 101" descr=""/>
          <p:cNvPicPr/>
          <p:nvPr/>
        </p:nvPicPr>
        <p:blipFill>
          <a:blip r:embed="rId1"/>
          <a:srcRect l="0" t="4361" r="36130" b="0"/>
          <a:stretch/>
        </p:blipFill>
        <p:spPr>
          <a:xfrm flipH="1" rot="16200000">
            <a:off x="-70200" y="5743800"/>
            <a:ext cx="1184040" cy="1042560"/>
          </a:xfrm>
          <a:prstGeom prst="rect">
            <a:avLst/>
          </a:prstGeom>
          <a:ln w="0">
            <a:noFill/>
          </a:ln>
        </p:spPr>
      </p:pic>
      <p:pic>
        <p:nvPicPr>
          <p:cNvPr id="481" name="그래픽 99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sp>
        <p:nvSpPr>
          <p:cNvPr id="482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83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84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85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86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487" name="그림 34" descr="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488" name="그룹 7"/>
          <p:cNvGrpSpPr/>
          <p:nvPr/>
        </p:nvGrpSpPr>
        <p:grpSpPr>
          <a:xfrm>
            <a:off x="541800" y="1430280"/>
            <a:ext cx="10525680" cy="368640"/>
            <a:chOff x="541800" y="1430280"/>
            <a:chExt cx="10525680" cy="368640"/>
          </a:xfrm>
        </p:grpSpPr>
        <p:sp>
          <p:nvSpPr>
            <p:cNvPr id="489" name="TextBox 23"/>
            <p:cNvSpPr/>
            <p:nvPr/>
          </p:nvSpPr>
          <p:spPr>
            <a:xfrm>
              <a:off x="743760" y="1430280"/>
              <a:ext cx="10323720" cy="36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1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3" name="그래픽 103" descr=""/>
          <p:cNvPicPr/>
          <p:nvPr/>
        </p:nvPicPr>
        <p:blipFill>
          <a:blip r:embed="rId4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sp>
        <p:nvSpPr>
          <p:cNvPr id="494" name="TextBox 5"/>
          <p:cNvSpPr/>
          <p:nvPr/>
        </p:nvSpPr>
        <p:spPr>
          <a:xfrm>
            <a:off x="758520" y="1357920"/>
            <a:ext cx="1032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수행절차 </a:t>
            </a:r>
            <a:r>
              <a:rPr b="1" lang="en-US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: </a:t>
            </a: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일정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5" name="그림 4" descr="텍스트, 스크린샷, 도표, 라인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834120" y="2858760"/>
            <a:ext cx="10523160" cy="243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그래픽 101" descr=""/>
          <p:cNvPicPr/>
          <p:nvPr/>
        </p:nvPicPr>
        <p:blipFill>
          <a:blip r:embed="rId1"/>
          <a:srcRect l="0" t="4361" r="36130" b="0"/>
          <a:stretch/>
        </p:blipFill>
        <p:spPr>
          <a:xfrm flipH="1" rot="16200000">
            <a:off x="-70200" y="5743800"/>
            <a:ext cx="1184040" cy="1042560"/>
          </a:xfrm>
          <a:prstGeom prst="rect">
            <a:avLst/>
          </a:prstGeom>
          <a:ln w="0">
            <a:noFill/>
          </a:ln>
        </p:spPr>
      </p:pic>
      <p:pic>
        <p:nvPicPr>
          <p:cNvPr id="497" name="그래픽 99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sp>
        <p:nvSpPr>
          <p:cNvPr id="498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99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00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501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02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503" name="그림 34" descr="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504" name="그룹 7"/>
          <p:cNvGrpSpPr/>
          <p:nvPr/>
        </p:nvGrpSpPr>
        <p:grpSpPr>
          <a:xfrm>
            <a:off x="541800" y="1430280"/>
            <a:ext cx="10525680" cy="368640"/>
            <a:chOff x="541800" y="1430280"/>
            <a:chExt cx="10525680" cy="368640"/>
          </a:xfrm>
        </p:grpSpPr>
        <p:sp>
          <p:nvSpPr>
            <p:cNvPr id="505" name="TextBox 23"/>
            <p:cNvSpPr/>
            <p:nvPr/>
          </p:nvSpPr>
          <p:spPr>
            <a:xfrm>
              <a:off x="743760" y="1430280"/>
              <a:ext cx="10323720" cy="36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7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그래픽 103" descr=""/>
          <p:cNvPicPr/>
          <p:nvPr/>
        </p:nvPicPr>
        <p:blipFill>
          <a:blip r:embed="rId4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sp>
        <p:nvSpPr>
          <p:cNvPr id="510" name="TextBox 5"/>
          <p:cNvSpPr/>
          <p:nvPr/>
        </p:nvSpPr>
        <p:spPr>
          <a:xfrm>
            <a:off x="758520" y="1357920"/>
            <a:ext cx="1032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수행절차 </a:t>
            </a:r>
            <a:r>
              <a:rPr b="1" lang="en-US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: </a:t>
            </a: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시스템 아키텍쳐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1" name="그림 4" descr="텍스트, 스크린샷, 도표, 컴퓨터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3330360" y="2756160"/>
            <a:ext cx="5528520" cy="30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그래픽 101" descr=""/>
          <p:cNvPicPr/>
          <p:nvPr/>
        </p:nvPicPr>
        <p:blipFill>
          <a:blip r:embed="rId1"/>
          <a:srcRect l="0" t="4361" r="36130" b="0"/>
          <a:stretch/>
        </p:blipFill>
        <p:spPr>
          <a:xfrm flipH="1" rot="16200000">
            <a:off x="-70200" y="5743800"/>
            <a:ext cx="1184040" cy="1042560"/>
          </a:xfrm>
          <a:prstGeom prst="rect">
            <a:avLst/>
          </a:prstGeom>
          <a:ln w="0">
            <a:noFill/>
          </a:ln>
        </p:spPr>
      </p:pic>
      <p:pic>
        <p:nvPicPr>
          <p:cNvPr id="513" name="그래픽 99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sp>
        <p:nvSpPr>
          <p:cNvPr id="514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15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16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517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18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519" name="그림 34" descr="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520" name="그룹 7"/>
          <p:cNvGrpSpPr/>
          <p:nvPr/>
        </p:nvGrpSpPr>
        <p:grpSpPr>
          <a:xfrm>
            <a:off x="541800" y="1430280"/>
            <a:ext cx="10525680" cy="368640"/>
            <a:chOff x="541800" y="1430280"/>
            <a:chExt cx="10525680" cy="368640"/>
          </a:xfrm>
        </p:grpSpPr>
        <p:sp>
          <p:nvSpPr>
            <p:cNvPr id="521" name="TextBox 23"/>
            <p:cNvSpPr/>
            <p:nvPr/>
          </p:nvSpPr>
          <p:spPr>
            <a:xfrm>
              <a:off x="743760" y="1430280"/>
              <a:ext cx="10323720" cy="36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3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5" name="그래픽 103" descr=""/>
          <p:cNvPicPr/>
          <p:nvPr/>
        </p:nvPicPr>
        <p:blipFill>
          <a:blip r:embed="rId4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sp>
        <p:nvSpPr>
          <p:cNvPr id="526" name="TextBox 5"/>
          <p:cNvSpPr/>
          <p:nvPr/>
        </p:nvSpPr>
        <p:spPr>
          <a:xfrm>
            <a:off x="758520" y="1357920"/>
            <a:ext cx="1032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수행절차 </a:t>
            </a:r>
            <a:r>
              <a:rPr b="1" lang="en-US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: FLOWCHART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7" name="그림 4" descr="텍스트, 스크린샷, 폰트, 로고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762120" y="2203200"/>
            <a:ext cx="7773840" cy="42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그래픽 85" descr=""/>
          <p:cNvPicPr/>
          <p:nvPr/>
        </p:nvPicPr>
        <p:blipFill>
          <a:blip r:embed="rId1"/>
          <a:srcRect l="0" t="4361" r="36130" b="0"/>
          <a:stretch/>
        </p:blipFill>
        <p:spPr>
          <a:xfrm flipH="1" rot="16200000">
            <a:off x="-70200" y="5743800"/>
            <a:ext cx="1184040" cy="1042560"/>
          </a:xfrm>
          <a:prstGeom prst="rect">
            <a:avLst/>
          </a:prstGeom>
          <a:ln w="0">
            <a:noFill/>
          </a:ln>
        </p:spPr>
      </p:pic>
      <p:pic>
        <p:nvPicPr>
          <p:cNvPr id="529" name="그래픽 86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sp>
        <p:nvSpPr>
          <p:cNvPr id="530" name="사각형: 둥근 한쪽 모서리 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1" name="그룹 35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32" name="TextBox 102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533" name="TextBox 103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34" name="TextBox 106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535" name="그림 23" descr="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536" name="그룹 36"/>
          <p:cNvGrpSpPr/>
          <p:nvPr/>
        </p:nvGrpSpPr>
        <p:grpSpPr>
          <a:xfrm>
            <a:off x="541800" y="1430280"/>
            <a:ext cx="10525680" cy="368640"/>
            <a:chOff x="541800" y="1430280"/>
            <a:chExt cx="10525680" cy="368640"/>
          </a:xfrm>
        </p:grpSpPr>
        <p:sp>
          <p:nvSpPr>
            <p:cNvPr id="537" name="TextBox 107"/>
            <p:cNvSpPr/>
            <p:nvPr/>
          </p:nvSpPr>
          <p:spPr>
            <a:xfrm>
              <a:off x="743760" y="1430280"/>
              <a:ext cx="10323720" cy="36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그래픽 87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9" name="TextBox 108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TextBox 110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1" name="그래픽 89" descr=""/>
          <p:cNvPicPr/>
          <p:nvPr/>
        </p:nvPicPr>
        <p:blipFill>
          <a:blip r:embed="rId4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sp>
        <p:nvSpPr>
          <p:cNvPr id="542" name="TextBox 111"/>
          <p:cNvSpPr/>
          <p:nvPr/>
        </p:nvSpPr>
        <p:spPr>
          <a:xfrm>
            <a:off x="758520" y="1357920"/>
            <a:ext cx="1032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수행절차 </a:t>
            </a:r>
            <a:r>
              <a:rPr b="1" lang="en-US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: </a:t>
            </a: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사용기술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사각형: 둥근 모서리 4"/>
          <p:cNvSpPr/>
          <p:nvPr/>
        </p:nvSpPr>
        <p:spPr>
          <a:xfrm>
            <a:off x="617760" y="2450880"/>
            <a:ext cx="11182320" cy="38300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사각형: 둥근 모서리 6"/>
          <p:cNvSpPr/>
          <p:nvPr/>
        </p:nvSpPr>
        <p:spPr>
          <a:xfrm>
            <a:off x="1630080" y="3465360"/>
            <a:ext cx="2133000" cy="2278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TextBox 112"/>
          <p:cNvSpPr/>
          <p:nvPr/>
        </p:nvSpPr>
        <p:spPr>
          <a:xfrm>
            <a:off x="2126880" y="2948760"/>
            <a:ext cx="113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하드웨어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6" name="사각형: 둥근 모서리 30"/>
          <p:cNvSpPr/>
          <p:nvPr/>
        </p:nvSpPr>
        <p:spPr>
          <a:xfrm>
            <a:off x="5062320" y="3538440"/>
            <a:ext cx="2133000" cy="2278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TextBox 113"/>
          <p:cNvSpPr/>
          <p:nvPr/>
        </p:nvSpPr>
        <p:spPr>
          <a:xfrm>
            <a:off x="5367240" y="2948760"/>
            <a:ext cx="16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시스템 환경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8" name="사각형: 둥근 모서리 31"/>
          <p:cNvSpPr/>
          <p:nvPr/>
        </p:nvSpPr>
        <p:spPr>
          <a:xfrm>
            <a:off x="8567640" y="3611160"/>
            <a:ext cx="2133000" cy="2278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TextBox 114"/>
          <p:cNvSpPr/>
          <p:nvPr/>
        </p:nvSpPr>
        <p:spPr>
          <a:xfrm>
            <a:off x="9064440" y="3127680"/>
            <a:ext cx="135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소프트웨어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0" name="그림 24" descr="로고, 폰트, 그래픽, 텍스트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5369760" y="3804480"/>
            <a:ext cx="550440" cy="646200"/>
          </a:xfrm>
          <a:prstGeom prst="rect">
            <a:avLst/>
          </a:prstGeom>
          <a:ln w="0">
            <a:noFill/>
          </a:ln>
        </p:spPr>
      </p:pic>
      <p:pic>
        <p:nvPicPr>
          <p:cNvPr id="551" name="그림 26" descr="로고, 폰트, 노랑, 그래픽이(가) 표시된 사진&#10;&#10;AI 생성 콘텐츠는 정확하지 않을 수 있습니다."/>
          <p:cNvPicPr/>
          <p:nvPr/>
        </p:nvPicPr>
        <p:blipFill>
          <a:blip r:embed="rId6"/>
          <a:stretch/>
        </p:blipFill>
        <p:spPr>
          <a:xfrm>
            <a:off x="6321960" y="3932640"/>
            <a:ext cx="594000" cy="672480"/>
          </a:xfrm>
          <a:prstGeom prst="rect">
            <a:avLst/>
          </a:prstGeom>
          <a:ln w="0">
            <a:noFill/>
          </a:ln>
        </p:spPr>
      </p:pic>
      <p:pic>
        <p:nvPicPr>
          <p:cNvPr id="552" name="그림 27" descr="가전용품, 이어폰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1915920" y="3703320"/>
            <a:ext cx="1554840" cy="1319400"/>
          </a:xfrm>
          <a:prstGeom prst="rect">
            <a:avLst/>
          </a:prstGeom>
          <a:ln w="0">
            <a:noFill/>
          </a:ln>
        </p:spPr>
      </p:pic>
      <p:sp>
        <p:nvSpPr>
          <p:cNvPr id="553" name="TextBox 117"/>
          <p:cNvSpPr/>
          <p:nvPr/>
        </p:nvSpPr>
        <p:spPr>
          <a:xfrm>
            <a:off x="2126880" y="5241240"/>
            <a:ext cx="113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M0609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4" name="그림 28" descr=""/>
          <p:cNvPicPr/>
          <p:nvPr/>
        </p:nvPicPr>
        <p:blipFill>
          <a:blip r:embed="rId8"/>
          <a:stretch/>
        </p:blipFill>
        <p:spPr>
          <a:xfrm>
            <a:off x="6401160" y="4913640"/>
            <a:ext cx="596520" cy="564480"/>
          </a:xfrm>
          <a:prstGeom prst="rect">
            <a:avLst/>
          </a:prstGeom>
          <a:ln w="0">
            <a:noFill/>
          </a:ln>
        </p:spPr>
      </p:pic>
      <p:pic>
        <p:nvPicPr>
          <p:cNvPr id="555" name="그림 29" descr="로고, 그래픽, 폰트, 원이(가) 표시된 사진&#10;&#10;AI 생성 콘텐츠는 정확하지 않을 수 있습니다."/>
          <p:cNvPicPr/>
          <p:nvPr/>
        </p:nvPicPr>
        <p:blipFill>
          <a:blip r:embed="rId9"/>
          <a:stretch/>
        </p:blipFill>
        <p:spPr>
          <a:xfrm>
            <a:off x="5419440" y="4690080"/>
            <a:ext cx="675720" cy="449280"/>
          </a:xfrm>
          <a:prstGeom prst="rect">
            <a:avLst/>
          </a:prstGeom>
          <a:ln w="0">
            <a:noFill/>
          </a:ln>
        </p:spPr>
      </p:pic>
      <p:pic>
        <p:nvPicPr>
          <p:cNvPr id="556" name="그림 1" descr="텍스트, 폰트, 로고, 스크린샷이(가) 표시된 사진&#10;&#10;AI 생성 콘텐츠는 정확하지 않을 수 있습니다."/>
          <p:cNvPicPr/>
          <p:nvPr/>
        </p:nvPicPr>
        <p:blipFill>
          <a:blip r:embed="rId10"/>
          <a:stretch/>
        </p:blipFill>
        <p:spPr>
          <a:xfrm>
            <a:off x="8674920" y="3854160"/>
            <a:ext cx="1914120" cy="828360"/>
          </a:xfrm>
          <a:prstGeom prst="rect">
            <a:avLst/>
          </a:prstGeom>
          <a:ln w="0">
            <a:noFill/>
          </a:ln>
        </p:spPr>
      </p:pic>
      <p:pic>
        <p:nvPicPr>
          <p:cNvPr id="557" name="그림 2" descr="텍스트, 폰트, 로고, 그래픽이(가) 표시된 사진&#10;&#10;AI 생성 콘텐츠는 정확하지 않을 수 있습니다."/>
          <p:cNvPicPr/>
          <p:nvPr/>
        </p:nvPicPr>
        <p:blipFill>
          <a:blip r:embed="rId11"/>
          <a:stretch/>
        </p:blipFill>
        <p:spPr>
          <a:xfrm>
            <a:off x="8804520" y="4882680"/>
            <a:ext cx="1666440" cy="6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사각형: 둥근 한쪽 모서리 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9" name="그룹 35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60" name="TextBox 102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561" name="TextBox 103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62" name="TextBox 106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563" name="그림 23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564" name="그룹 36"/>
          <p:cNvGrpSpPr/>
          <p:nvPr/>
        </p:nvGrpSpPr>
        <p:grpSpPr>
          <a:xfrm>
            <a:off x="541800" y="1430280"/>
            <a:ext cx="10525680" cy="368640"/>
            <a:chOff x="541800" y="1430280"/>
            <a:chExt cx="10525680" cy="368640"/>
          </a:xfrm>
        </p:grpSpPr>
        <p:sp>
          <p:nvSpPr>
            <p:cNvPr id="565" name="TextBox 107"/>
            <p:cNvSpPr/>
            <p:nvPr/>
          </p:nvSpPr>
          <p:spPr>
            <a:xfrm>
              <a:off x="743760" y="1430280"/>
              <a:ext cx="10323720" cy="36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그래픽 87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7" name="TextBox 108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TextBox 110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9" name="그래픽 89" descr=""/>
          <p:cNvPicPr/>
          <p:nvPr/>
        </p:nvPicPr>
        <p:blipFill>
          <a:blip r:embed="rId2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sp>
        <p:nvSpPr>
          <p:cNvPr id="570" name="TextBox 111"/>
          <p:cNvSpPr/>
          <p:nvPr/>
        </p:nvSpPr>
        <p:spPr>
          <a:xfrm>
            <a:off x="758520" y="1357920"/>
            <a:ext cx="1032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수행절차 </a:t>
            </a:r>
            <a:r>
              <a:rPr b="1" lang="en-US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: </a:t>
            </a: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사용기술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1" name="그림 1" descr="텍스트, 스크린샷, 도표, 만화 영화이(가) 표시된 사진&#10;&#10;AI 생성 콘텐츠는 정확하지 않을 수 있습니다."/>
          <p:cNvPicPr/>
          <p:nvPr/>
        </p:nvPicPr>
        <p:blipFill>
          <a:blip r:embed="rId3"/>
          <a:stretch/>
        </p:blipFill>
        <p:spPr>
          <a:xfrm>
            <a:off x="2453400" y="2149200"/>
            <a:ext cx="7086240" cy="438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그래픽 85" descr=""/>
          <p:cNvPicPr/>
          <p:nvPr/>
        </p:nvPicPr>
        <p:blipFill>
          <a:blip r:embed="rId1"/>
          <a:srcRect l="0" t="4361" r="36130" b="0"/>
          <a:stretch/>
        </p:blipFill>
        <p:spPr>
          <a:xfrm flipH="1" rot="16200000">
            <a:off x="-70200" y="5743800"/>
            <a:ext cx="1184040" cy="1042560"/>
          </a:xfrm>
          <a:prstGeom prst="rect">
            <a:avLst/>
          </a:prstGeom>
          <a:ln w="0">
            <a:noFill/>
          </a:ln>
        </p:spPr>
      </p:pic>
      <p:pic>
        <p:nvPicPr>
          <p:cNvPr id="573" name="그래픽 86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sp>
        <p:nvSpPr>
          <p:cNvPr id="574" name="사각형: 둥근 한쪽 모서리 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75" name="그룹 35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576" name="TextBox 102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577" name="TextBox 103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578" name="TextBox 106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579" name="그림 23" descr=""/>
          <p:cNvPicPr/>
          <p:nvPr/>
        </p:nvPicPr>
        <p:blipFill>
          <a:blip r:embed="rId3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580" name="그룹 36"/>
          <p:cNvGrpSpPr/>
          <p:nvPr/>
        </p:nvGrpSpPr>
        <p:grpSpPr>
          <a:xfrm>
            <a:off x="541800" y="1430280"/>
            <a:ext cx="10525680" cy="368640"/>
            <a:chOff x="541800" y="1430280"/>
            <a:chExt cx="10525680" cy="368640"/>
          </a:xfrm>
        </p:grpSpPr>
        <p:sp>
          <p:nvSpPr>
            <p:cNvPr id="581" name="TextBox 107"/>
            <p:cNvSpPr/>
            <p:nvPr/>
          </p:nvSpPr>
          <p:spPr>
            <a:xfrm>
              <a:off x="743760" y="1430280"/>
              <a:ext cx="10323720" cy="368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그래픽 87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3" name="TextBox 108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TextBox 110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5" name="그래픽 89" descr=""/>
          <p:cNvPicPr/>
          <p:nvPr/>
        </p:nvPicPr>
        <p:blipFill>
          <a:blip r:embed="rId4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sp>
        <p:nvSpPr>
          <p:cNvPr id="586" name="TextBox 111"/>
          <p:cNvSpPr/>
          <p:nvPr/>
        </p:nvSpPr>
        <p:spPr>
          <a:xfrm>
            <a:off x="758520" y="1357920"/>
            <a:ext cx="1032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수행절차 </a:t>
            </a:r>
            <a:r>
              <a:rPr b="1" lang="en-US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: </a:t>
            </a:r>
            <a:r>
              <a:rPr b="1" lang="ko-KR" sz="1800" spc="-1" strike="noStrike">
                <a:solidFill>
                  <a:srgbClr val="404040"/>
                </a:solidFill>
                <a:latin typeface="맑은 고딕"/>
                <a:ea typeface="맑은 고딕"/>
              </a:rPr>
              <a:t>사용기술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사각형: 둥근 모서리 4"/>
          <p:cNvSpPr/>
          <p:nvPr/>
        </p:nvSpPr>
        <p:spPr>
          <a:xfrm>
            <a:off x="617760" y="2450880"/>
            <a:ext cx="11182320" cy="38300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사각형: 둥근 모서리 6"/>
          <p:cNvSpPr/>
          <p:nvPr/>
        </p:nvSpPr>
        <p:spPr>
          <a:xfrm>
            <a:off x="1630080" y="3465360"/>
            <a:ext cx="2133000" cy="2278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TextBox 112"/>
          <p:cNvSpPr/>
          <p:nvPr/>
        </p:nvSpPr>
        <p:spPr>
          <a:xfrm>
            <a:off x="2126880" y="2948760"/>
            <a:ext cx="113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하드웨어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사각형: 둥근 모서리 30"/>
          <p:cNvSpPr/>
          <p:nvPr/>
        </p:nvSpPr>
        <p:spPr>
          <a:xfrm>
            <a:off x="5062320" y="3538440"/>
            <a:ext cx="2133000" cy="2278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TextBox 113"/>
          <p:cNvSpPr/>
          <p:nvPr/>
        </p:nvSpPr>
        <p:spPr>
          <a:xfrm>
            <a:off x="5367240" y="2948760"/>
            <a:ext cx="16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시스템 환경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2" name="사각형: 둥근 모서리 31"/>
          <p:cNvSpPr/>
          <p:nvPr/>
        </p:nvSpPr>
        <p:spPr>
          <a:xfrm>
            <a:off x="8567640" y="3611160"/>
            <a:ext cx="2133000" cy="2278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TextBox 114"/>
          <p:cNvSpPr/>
          <p:nvPr/>
        </p:nvSpPr>
        <p:spPr>
          <a:xfrm>
            <a:off x="9064440" y="3127680"/>
            <a:ext cx="135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소프트웨어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4" name="그림 24" descr="로고, 폰트, 그래픽, 텍스트이(가) 표시된 사진&#10;&#10;AI 생성 콘텐츠는 정확하지 않을 수 있습니다."/>
          <p:cNvPicPr/>
          <p:nvPr/>
        </p:nvPicPr>
        <p:blipFill>
          <a:blip r:embed="rId5"/>
          <a:stretch/>
        </p:blipFill>
        <p:spPr>
          <a:xfrm>
            <a:off x="5369760" y="3804480"/>
            <a:ext cx="550440" cy="646200"/>
          </a:xfrm>
          <a:prstGeom prst="rect">
            <a:avLst/>
          </a:prstGeom>
          <a:ln w="0">
            <a:noFill/>
          </a:ln>
        </p:spPr>
      </p:pic>
      <p:pic>
        <p:nvPicPr>
          <p:cNvPr id="595" name="그림 26" descr="로고, 폰트, 노랑, 그래픽이(가) 표시된 사진&#10;&#10;AI 생성 콘텐츠는 정확하지 않을 수 있습니다."/>
          <p:cNvPicPr/>
          <p:nvPr/>
        </p:nvPicPr>
        <p:blipFill>
          <a:blip r:embed="rId6"/>
          <a:stretch/>
        </p:blipFill>
        <p:spPr>
          <a:xfrm>
            <a:off x="6321960" y="4129200"/>
            <a:ext cx="594000" cy="672480"/>
          </a:xfrm>
          <a:prstGeom prst="rect">
            <a:avLst/>
          </a:prstGeom>
          <a:ln w="0">
            <a:noFill/>
          </a:ln>
        </p:spPr>
      </p:pic>
      <p:pic>
        <p:nvPicPr>
          <p:cNvPr id="596" name="그림 27" descr="가전용품, 이어폰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1915920" y="3703320"/>
            <a:ext cx="1554840" cy="1319400"/>
          </a:xfrm>
          <a:prstGeom prst="rect">
            <a:avLst/>
          </a:prstGeom>
          <a:ln w="0">
            <a:noFill/>
          </a:ln>
        </p:spPr>
      </p:pic>
      <p:sp>
        <p:nvSpPr>
          <p:cNvPr id="597" name="TextBox 117"/>
          <p:cNvSpPr/>
          <p:nvPr/>
        </p:nvSpPr>
        <p:spPr>
          <a:xfrm>
            <a:off x="2126880" y="5241240"/>
            <a:ext cx="1139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M0609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8" name="그림 28" descr=""/>
          <p:cNvPicPr/>
          <p:nvPr/>
        </p:nvPicPr>
        <p:blipFill>
          <a:blip r:embed="rId8"/>
          <a:stretch/>
        </p:blipFill>
        <p:spPr>
          <a:xfrm>
            <a:off x="9335880" y="3901680"/>
            <a:ext cx="596520" cy="564480"/>
          </a:xfrm>
          <a:prstGeom prst="rect">
            <a:avLst/>
          </a:prstGeom>
          <a:ln w="0">
            <a:noFill/>
          </a:ln>
        </p:spPr>
      </p:pic>
      <p:pic>
        <p:nvPicPr>
          <p:cNvPr id="599" name="그림 29" descr="로고, 그래픽, 폰트, 원이(가) 표시된 사진&#10;&#10;AI 생성 콘텐츠는 정확하지 않을 수 있습니다."/>
          <p:cNvPicPr/>
          <p:nvPr/>
        </p:nvPicPr>
        <p:blipFill>
          <a:blip r:embed="rId9"/>
          <a:stretch/>
        </p:blipFill>
        <p:spPr>
          <a:xfrm>
            <a:off x="5532480" y="4969800"/>
            <a:ext cx="675720" cy="449280"/>
          </a:xfrm>
          <a:prstGeom prst="rect">
            <a:avLst/>
          </a:prstGeom>
          <a:ln w="0">
            <a:noFill/>
          </a:ln>
        </p:spPr>
      </p:pic>
      <p:pic>
        <p:nvPicPr>
          <p:cNvPr id="600" name="그림 30" descr="텍스트, 폰트, 로고, 그래픽이(가) 표시된 사진&#10;&#10;AI 생성 콘텐츠는 정확하지 않을 수 있습니다."/>
          <p:cNvPicPr/>
          <p:nvPr/>
        </p:nvPicPr>
        <p:blipFill>
          <a:blip r:embed="rId10"/>
          <a:stretch/>
        </p:blipFill>
        <p:spPr>
          <a:xfrm>
            <a:off x="8779320" y="4971600"/>
            <a:ext cx="1709640" cy="6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02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603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04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05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606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8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609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모션제어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10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11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612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613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614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615" name="그래픽 14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616" name="직각 삼각형 17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7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19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620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21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22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623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5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626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모션제어 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테스크 모션 플레닝 및 트러블슈팅 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27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28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629" name="그래픽 5" descr="블랙, 어둠이(가) 표시된 사진&#10;&#10;AI 생성 콘텐츠는 정확하지 않을 수 있습니다.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630" name="그래픽 7" descr="블랙, 어둠이(가) 표시된 사진&#10;&#10;AI 생성 콘텐츠는 정확하지 않을 수 있습니다.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631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632" name="그래픽 14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633" name="직각 삼각형 17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4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635" name="TextBox 4"/>
          <p:cNvSpPr/>
          <p:nvPr/>
        </p:nvSpPr>
        <p:spPr>
          <a:xfrm>
            <a:off x="5441400" y="2409840"/>
            <a:ext cx="563580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1.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테스크 모션 플레닝 </a:t>
            </a: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&amp; 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시나리오 검증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웨이포인트 설계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singularity, tilt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등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시퀀스 로직설계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move -&gt; grip -&gt; count -&gt; move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기구학적 타당성 확보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충돌 문제 보증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2.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레거시 코드의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ROS2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마이그레이션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기능구현 분업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포인트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movej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활용하여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singularity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회피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장점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기구학적 충돌 및 이동 중 예상치 못한 정지를 최대한 회피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단점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point1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에서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point2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 이동시간이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3.31sec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증가하여 전체 작업속도 증가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사각형: 둥근 한쪽 모서리 15"/>
          <p:cNvSpPr/>
          <p:nvPr/>
        </p:nvSpPr>
        <p:spPr>
          <a:xfrm flipH="1" flipV="1">
            <a:off x="314280" y="12456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37" name="그룹 5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638" name="TextBox 16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39" name="TextBox 167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40" name="TextBox 168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641" name="TextBox 169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TextBox 170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3" name="그룹 60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644" name="TextBox 171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모션제어 </a:t>
              </a:r>
              <a:r>
                <a:rPr b="1" lang="en-US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테스크 모션 플레닝 및 트러블슈팅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45" name="그래픽 139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46" name="그림 37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647" name="그래픽 140" descr="블랙, 어둠이(가) 표시된 사진&#10;&#10;AI 생성 콘텐츠는 정확하지 않을 수 있습니다.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648" name="그래픽 141" descr="블랙, 어둠이(가) 표시된 사진&#10;&#10;AI 생성 콘텐츠는 정확하지 않을 수 있습니다.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649" name="그래픽 142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650" name="그래픽 143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651" name="직각 삼각형 15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2" name="그래픽 144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653" name="TextBox 172"/>
          <p:cNvSpPr/>
          <p:nvPr/>
        </p:nvSpPr>
        <p:spPr>
          <a:xfrm>
            <a:off x="5253840" y="2166120"/>
            <a:ext cx="6098400" cy="365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트러블 슈팅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요약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기구학적 특이점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(singularity)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회피로 인한 비정상적 관절 비틀림 발생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현상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Home -&gt;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위치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이동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(moveL)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도중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번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번 관절의 급격한 회전 및 비정상적 가속 발생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에러 메시지 미출력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원인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시작과 목표점 사이의 직선 경로가 로봇의 특이점 영역을 통과함에 따라 역기구학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(IK)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해를 산출하는 과정에서 관절 속도가 발산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해결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이동 방식을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moveJ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 변경하여 관절 부하를 최소화하여 부드러운 움직임 유도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결과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이동시간이 증가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초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했지만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안정적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 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움직임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 확보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래픽 21" descr=""/>
          <p:cNvPicPr/>
          <p:nvPr/>
        </p:nvPicPr>
        <p:blipFill>
          <a:blip r:embed="rId1"/>
          <a:stretch/>
        </p:blipFill>
        <p:spPr>
          <a:xfrm>
            <a:off x="0" y="6336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134" name="그래픽 37" descr=""/>
          <p:cNvPicPr/>
          <p:nvPr/>
        </p:nvPicPr>
        <p:blipFill>
          <a:blip r:embed="rId2"/>
          <a:srcRect l="0" t="0" r="27518" b="23904"/>
          <a:stretch/>
        </p:blipFill>
        <p:spPr>
          <a:xfrm flipH="1" rot="10800000">
            <a:off x="7545960" y="720"/>
            <a:ext cx="4645080" cy="3295800"/>
          </a:xfrm>
          <a:prstGeom prst="rect">
            <a:avLst/>
          </a:prstGeom>
          <a:ln w="0">
            <a:noFill/>
          </a:ln>
        </p:spPr>
      </p:pic>
      <p:grpSp>
        <p:nvGrpSpPr>
          <p:cNvPr id="135" name="그룹 1"/>
          <p:cNvGrpSpPr/>
          <p:nvPr/>
        </p:nvGrpSpPr>
        <p:grpSpPr>
          <a:xfrm>
            <a:off x="870840" y="519120"/>
            <a:ext cx="2256120" cy="1259280"/>
            <a:chOff x="870840" y="519120"/>
            <a:chExt cx="2256120" cy="1259280"/>
          </a:xfrm>
        </p:grpSpPr>
        <p:sp>
          <p:nvSpPr>
            <p:cNvPr id="136" name="TextBox 14"/>
            <p:cNvSpPr/>
            <p:nvPr/>
          </p:nvSpPr>
          <p:spPr>
            <a:xfrm>
              <a:off x="875520" y="957600"/>
              <a:ext cx="225144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4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목 차</a:t>
              </a:r>
              <a:endParaRPr b="0" lang="en-US" sz="4800" spc="-1" strike="noStrike">
                <a:latin typeface="Arial"/>
              </a:endParaRPr>
            </a:p>
          </p:txBody>
        </p:sp>
        <p:sp>
          <p:nvSpPr>
            <p:cNvPr id="137" name="TextBox 26"/>
            <p:cNvSpPr/>
            <p:nvPr/>
          </p:nvSpPr>
          <p:spPr>
            <a:xfrm>
              <a:off x="870840" y="519120"/>
              <a:ext cx="2251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38" name="그룹 2"/>
          <p:cNvGrpSpPr/>
          <p:nvPr/>
        </p:nvGrpSpPr>
        <p:grpSpPr>
          <a:xfrm>
            <a:off x="6242040" y="2376000"/>
            <a:ext cx="4444200" cy="577080"/>
            <a:chOff x="6242040" y="2376000"/>
            <a:chExt cx="4444200" cy="577080"/>
          </a:xfrm>
        </p:grpSpPr>
        <p:sp>
          <p:nvSpPr>
            <p:cNvPr id="139" name="TextBox 16"/>
            <p:cNvSpPr/>
            <p:nvPr/>
          </p:nvSpPr>
          <p:spPr>
            <a:xfrm>
              <a:off x="7013880" y="2514600"/>
              <a:ext cx="36723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0" name="TextBox 28"/>
            <p:cNvSpPr/>
            <p:nvPr/>
          </p:nvSpPr>
          <p:spPr>
            <a:xfrm>
              <a:off x="6242040" y="2376000"/>
              <a:ext cx="7470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01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141" name="그룹 3"/>
          <p:cNvGrpSpPr/>
          <p:nvPr/>
        </p:nvGrpSpPr>
        <p:grpSpPr>
          <a:xfrm>
            <a:off x="6242040" y="3175560"/>
            <a:ext cx="3976200" cy="577080"/>
            <a:chOff x="6242040" y="3175560"/>
            <a:chExt cx="3976200" cy="577080"/>
          </a:xfrm>
        </p:grpSpPr>
        <p:sp>
          <p:nvSpPr>
            <p:cNvPr id="142" name="TextBox 17"/>
            <p:cNvSpPr/>
            <p:nvPr/>
          </p:nvSpPr>
          <p:spPr>
            <a:xfrm>
              <a:off x="7013880" y="3315600"/>
              <a:ext cx="32043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3" name="TextBox 29"/>
            <p:cNvSpPr/>
            <p:nvPr/>
          </p:nvSpPr>
          <p:spPr>
            <a:xfrm>
              <a:off x="6242040" y="31755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02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144" name="그룹 4"/>
          <p:cNvGrpSpPr/>
          <p:nvPr/>
        </p:nvGrpSpPr>
        <p:grpSpPr>
          <a:xfrm>
            <a:off x="6242040" y="3974760"/>
            <a:ext cx="4185000" cy="577080"/>
            <a:chOff x="6242040" y="3974760"/>
            <a:chExt cx="4185000" cy="577080"/>
          </a:xfrm>
        </p:grpSpPr>
        <p:sp>
          <p:nvSpPr>
            <p:cNvPr id="145" name="TextBox 18"/>
            <p:cNvSpPr/>
            <p:nvPr/>
          </p:nvSpPr>
          <p:spPr>
            <a:xfrm>
              <a:off x="7013880" y="4116600"/>
              <a:ext cx="34131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6" name="TextBox 30"/>
            <p:cNvSpPr/>
            <p:nvPr/>
          </p:nvSpPr>
          <p:spPr>
            <a:xfrm>
              <a:off x="6242040" y="39747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03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147" name="그룹 6"/>
          <p:cNvGrpSpPr/>
          <p:nvPr/>
        </p:nvGrpSpPr>
        <p:grpSpPr>
          <a:xfrm>
            <a:off x="6242040" y="4773960"/>
            <a:ext cx="3255840" cy="577080"/>
            <a:chOff x="6242040" y="4773960"/>
            <a:chExt cx="3255840" cy="577080"/>
          </a:xfrm>
        </p:grpSpPr>
        <p:sp>
          <p:nvSpPr>
            <p:cNvPr id="148" name="TextBox 19"/>
            <p:cNvSpPr/>
            <p:nvPr/>
          </p:nvSpPr>
          <p:spPr>
            <a:xfrm>
              <a:off x="7013880" y="4917960"/>
              <a:ext cx="248400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49" name="TextBox 31"/>
            <p:cNvSpPr/>
            <p:nvPr/>
          </p:nvSpPr>
          <p:spPr>
            <a:xfrm>
              <a:off x="6242040" y="47739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04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150" name="그룹 7"/>
          <p:cNvGrpSpPr/>
          <p:nvPr/>
        </p:nvGrpSpPr>
        <p:grpSpPr>
          <a:xfrm>
            <a:off x="6242040" y="5573160"/>
            <a:ext cx="3976200" cy="577080"/>
            <a:chOff x="6242040" y="5573160"/>
            <a:chExt cx="3976200" cy="577080"/>
          </a:xfrm>
        </p:grpSpPr>
        <p:sp>
          <p:nvSpPr>
            <p:cNvPr id="151" name="TextBox 20"/>
            <p:cNvSpPr/>
            <p:nvPr/>
          </p:nvSpPr>
          <p:spPr>
            <a:xfrm>
              <a:off x="7013880" y="5718960"/>
              <a:ext cx="32043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2" name="TextBox 32"/>
            <p:cNvSpPr/>
            <p:nvPr/>
          </p:nvSpPr>
          <p:spPr>
            <a:xfrm>
              <a:off x="6242040" y="55731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05</a:t>
              </a:r>
              <a:endParaRPr b="0" lang="en-US" sz="3200" spc="-1" strike="noStrike">
                <a:latin typeface="Arial"/>
              </a:endParaRPr>
            </a:p>
          </p:txBody>
        </p:sp>
      </p:grpSp>
      <p:sp>
        <p:nvSpPr>
          <p:cNvPr id="153" name="TextBox 15"/>
          <p:cNvSpPr/>
          <p:nvPr/>
        </p:nvSpPr>
        <p:spPr>
          <a:xfrm>
            <a:off x="0" y="674388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그래픽 41" descr=""/>
          <p:cNvPicPr/>
          <p:nvPr/>
        </p:nvPicPr>
        <p:blipFill>
          <a:blip r:embed="rId3"/>
          <a:stretch/>
        </p:blipFill>
        <p:spPr>
          <a:xfrm>
            <a:off x="-1042560" y="4289040"/>
            <a:ext cx="142200" cy="142200"/>
          </a:xfrm>
          <a:prstGeom prst="rect">
            <a:avLst/>
          </a:prstGeom>
          <a:ln w="0">
            <a:noFill/>
          </a:ln>
        </p:spPr>
      </p:pic>
      <p:pic>
        <p:nvPicPr>
          <p:cNvPr id="155" name="그래픽 49" descr=""/>
          <p:cNvPicPr/>
          <p:nvPr/>
        </p:nvPicPr>
        <p:blipFill>
          <a:blip r:embed="rId4"/>
          <a:stretch/>
        </p:blipFill>
        <p:spPr>
          <a:xfrm>
            <a:off x="11072880" y="1555200"/>
            <a:ext cx="232560" cy="232560"/>
          </a:xfrm>
          <a:prstGeom prst="rect">
            <a:avLst/>
          </a:prstGeom>
          <a:ln w="0">
            <a:noFill/>
          </a:ln>
        </p:spPr>
      </p:pic>
      <p:pic>
        <p:nvPicPr>
          <p:cNvPr id="156" name="그래픽 51" descr=""/>
          <p:cNvPicPr/>
          <p:nvPr/>
        </p:nvPicPr>
        <p:blipFill>
          <a:blip r:embed="rId5"/>
          <a:stretch/>
        </p:blipFill>
        <p:spPr>
          <a:xfrm rot="2700000">
            <a:off x="11933280" y="302040"/>
            <a:ext cx="343080" cy="343080"/>
          </a:xfrm>
          <a:prstGeom prst="rect">
            <a:avLst/>
          </a:prstGeom>
          <a:ln w="0">
            <a:noFill/>
          </a:ln>
        </p:spPr>
      </p:pic>
      <p:grpSp>
        <p:nvGrpSpPr>
          <p:cNvPr id="157" name="그룹 8"/>
          <p:cNvGrpSpPr/>
          <p:nvPr/>
        </p:nvGrpSpPr>
        <p:grpSpPr>
          <a:xfrm>
            <a:off x="296640" y="1043280"/>
            <a:ext cx="6160320" cy="4370760"/>
            <a:chOff x="296640" y="1043280"/>
            <a:chExt cx="6160320" cy="4370760"/>
          </a:xfrm>
        </p:grpSpPr>
        <p:pic>
          <p:nvPicPr>
            <p:cNvPr id="158" name="그래픽 24" descr=""/>
            <p:cNvPicPr/>
            <p:nvPr/>
          </p:nvPicPr>
          <p:blipFill>
            <a:blip r:embed="rId6"/>
            <a:stretch/>
          </p:blipFill>
          <p:spPr>
            <a:xfrm>
              <a:off x="346320" y="1043280"/>
              <a:ext cx="6110640" cy="343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9" name="그래픽 39" descr=""/>
            <p:cNvPicPr/>
            <p:nvPr/>
          </p:nvPicPr>
          <p:blipFill>
            <a:blip r:embed="rId7"/>
            <a:stretch/>
          </p:blipFill>
          <p:spPr>
            <a:xfrm>
              <a:off x="3709440" y="5176800"/>
              <a:ext cx="237240" cy="23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0" name="그래픽 45" descr=""/>
            <p:cNvPicPr/>
            <p:nvPr/>
          </p:nvPicPr>
          <p:blipFill>
            <a:blip r:embed="rId8"/>
            <a:stretch/>
          </p:blipFill>
          <p:spPr>
            <a:xfrm>
              <a:off x="4538160" y="4298400"/>
              <a:ext cx="106200" cy="106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1" name="그래픽 47" descr=""/>
            <p:cNvPicPr/>
            <p:nvPr/>
          </p:nvPicPr>
          <p:blipFill>
            <a:blip r:embed="rId9"/>
            <a:stretch/>
          </p:blipFill>
          <p:spPr>
            <a:xfrm>
              <a:off x="1203480" y="2752200"/>
              <a:ext cx="319680" cy="31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2" name="그래픽 53" descr=""/>
            <p:cNvPicPr/>
            <p:nvPr/>
          </p:nvPicPr>
          <p:blipFill>
            <a:blip r:embed="rId10"/>
            <a:stretch/>
          </p:blipFill>
          <p:spPr>
            <a:xfrm>
              <a:off x="296640" y="1824480"/>
              <a:ext cx="319680" cy="3034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사각형: 둥근 한쪽 모서리 16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55" name="그룹 61"/>
          <p:cNvGrpSpPr/>
          <p:nvPr/>
        </p:nvGrpSpPr>
        <p:grpSpPr>
          <a:xfrm>
            <a:off x="376200" y="333360"/>
            <a:ext cx="5947560" cy="822600"/>
            <a:chOff x="376200" y="333360"/>
            <a:chExt cx="5947560" cy="822600"/>
          </a:xfrm>
        </p:grpSpPr>
        <p:sp>
          <p:nvSpPr>
            <p:cNvPr id="656" name="TextBox 173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57" name="TextBox 174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58" name="TextBox 175"/>
            <p:cNvSpPr/>
            <p:nvPr/>
          </p:nvSpPr>
          <p:spPr>
            <a:xfrm>
              <a:off x="376200" y="333360"/>
              <a:ext cx="126612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659" name="TextBox 176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TextBox 177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1" name="그룹 62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662" name="TextBox 178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모션제어 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테스크 모션 플레닝 및 트러블슈팅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63" name="그래픽 145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64" name="그림 38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665" name="그래픽 146" descr="블랙, 어둠이(가) 표시된 사진  AI 생성 콘텐츠는 정확하지 않을 수 있습니다."/>
          <p:cNvPicPr/>
          <p:nvPr/>
        </p:nvPicPr>
        <p:blipFill>
          <a:blip r:embed="rId2"/>
          <a:srcRect l="0" t="0" r="16081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666" name="그래픽 147" descr="블랙, 어둠이(가) 표시된 사진  AI 생성 콘텐츠는 정확하지 않을 수 있습니다.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667" name="그래픽 148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668" name="그래픽 149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669" name="직각 삼각형 16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0" name="그래픽 150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671" name="TextBox 179"/>
          <p:cNvSpPr/>
          <p:nvPr/>
        </p:nvSpPr>
        <p:spPr>
          <a:xfrm>
            <a:off x="5820120" y="2154960"/>
            <a:ext cx="5532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자연스러운 움직임 구현 및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singularity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회피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목적지의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z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축 좌표를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+20,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경유점 추가하여 회피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사각형: 둥근 한쪽 모서리 1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73" name="그룹 65"/>
          <p:cNvGrpSpPr/>
          <p:nvPr/>
        </p:nvGrpSpPr>
        <p:grpSpPr>
          <a:xfrm>
            <a:off x="376200" y="333360"/>
            <a:ext cx="5947560" cy="822600"/>
            <a:chOff x="376200" y="333360"/>
            <a:chExt cx="5947560" cy="822600"/>
          </a:xfrm>
        </p:grpSpPr>
        <p:sp>
          <p:nvSpPr>
            <p:cNvPr id="674" name="TextBox 180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75" name="TextBox 181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76" name="TextBox 182"/>
            <p:cNvSpPr/>
            <p:nvPr/>
          </p:nvSpPr>
          <p:spPr>
            <a:xfrm>
              <a:off x="376200" y="333360"/>
              <a:ext cx="126612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677" name="TextBox 183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TextBox 184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79" name="그룹 66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680" name="TextBox 185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모션제어 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테스크 모션 플레닝 및 트러블슈팅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81" name="그래픽 151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82" name="그림 39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683" name="그래픽 152" descr="블랙, 어둠이(가) 표시된 사진  AI 생성 콘텐츠는 정확하지 않을 수 있습니다."/>
          <p:cNvPicPr/>
          <p:nvPr/>
        </p:nvPicPr>
        <p:blipFill>
          <a:blip r:embed="rId2"/>
          <a:srcRect l="0" t="0" r="16081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684" name="그래픽 153" descr="블랙, 어둠이(가) 표시된 사진  AI 생성 콘텐츠는 정확하지 않을 수 있습니다.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685" name="그래픽 154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686" name="그래픽 155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687" name="직각 삼각형 18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8" name="그래픽 156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689" name="TextBox 186"/>
          <p:cNvSpPr/>
          <p:nvPr/>
        </p:nvSpPr>
        <p:spPr>
          <a:xfrm>
            <a:off x="5820120" y="2154960"/>
            <a:ext cx="5532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random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예외처리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정상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/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불량 상품을 임의로 입력하여 위치에 상관없이 불량 반도체를 불량 박스에 이동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사각형: 둥근 한쪽 모서리 19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91" name="그룹 67"/>
          <p:cNvGrpSpPr/>
          <p:nvPr/>
        </p:nvGrpSpPr>
        <p:grpSpPr>
          <a:xfrm>
            <a:off x="376200" y="333360"/>
            <a:ext cx="5947560" cy="822600"/>
            <a:chOff x="376200" y="333360"/>
            <a:chExt cx="5947560" cy="822600"/>
          </a:xfrm>
        </p:grpSpPr>
        <p:sp>
          <p:nvSpPr>
            <p:cNvPr id="692" name="TextBox 187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693" name="TextBox 188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94" name="TextBox 189"/>
            <p:cNvSpPr/>
            <p:nvPr/>
          </p:nvSpPr>
          <p:spPr>
            <a:xfrm>
              <a:off x="376200" y="333360"/>
              <a:ext cx="126612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695" name="TextBox 19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TextBox 19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97" name="그룹 68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698" name="TextBox 192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모션제어 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테스크 모션 플레닝 및 트러블슈팅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99" name="그래픽 157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00" name="그림 40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701" name="그래픽 158" descr="블랙, 어둠이(가) 표시된 사진  AI 생성 콘텐츠는 정확하지 않을 수 있습니다."/>
          <p:cNvPicPr/>
          <p:nvPr/>
        </p:nvPicPr>
        <p:blipFill>
          <a:blip r:embed="rId2"/>
          <a:srcRect l="0" t="0" r="16081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702" name="그래픽 159" descr="블랙, 어둠이(가) 표시된 사진  AI 생성 콘텐츠는 정확하지 않을 수 있습니다.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703" name="그래픽 160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704" name="그래픽 161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705" name="직각 삼각형 19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6" name="그래픽 162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707" name="TextBox 193"/>
          <p:cNvSpPr/>
          <p:nvPr/>
        </p:nvSpPr>
        <p:spPr>
          <a:xfrm>
            <a:off x="5820120" y="2154960"/>
            <a:ext cx="55321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정상 반도체 패키지를 컨베이어 벨트에 올려놓을 때 수직이 아닌 기울여서 놓아 충격 최소화하는 코드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y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축 좌표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+200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-&gt; B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축 각도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(pitch)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에 값을 더함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-&gt; moveL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이동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09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710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711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12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713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15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716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UI&amp;DB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17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8" name="TextBox 15"/>
          <p:cNvSpPr/>
          <p:nvPr/>
        </p:nvSpPr>
        <p:spPr>
          <a:xfrm>
            <a:off x="8312400" y="854280"/>
            <a:ext cx="35028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② 모델 개요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719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720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721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722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723" name="그래픽 14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724" name="직각 삼각형 17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5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93;p14" descr="image.png"/>
          <p:cNvPicPr/>
          <p:nvPr/>
        </p:nvPicPr>
        <p:blipFill>
          <a:blip r:embed="rId1"/>
          <a:stretch/>
        </p:blipFill>
        <p:spPr>
          <a:xfrm>
            <a:off x="6095880" y="0"/>
            <a:ext cx="6095160" cy="6857280"/>
          </a:xfrm>
          <a:prstGeom prst="rect">
            <a:avLst/>
          </a:prstGeom>
          <a:ln w="0">
            <a:noFill/>
          </a:ln>
        </p:spPr>
      </p:pic>
      <p:sp>
        <p:nvSpPr>
          <p:cNvPr id="727" name="Google Shape;94;p 2"/>
          <p:cNvSpPr/>
          <p:nvPr/>
        </p:nvSpPr>
        <p:spPr>
          <a:xfrm>
            <a:off x="571680" y="2007720"/>
            <a:ext cx="4952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"</a:t>
            </a:r>
            <a:r>
              <a:rPr b="1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중계형</a:t>
            </a:r>
            <a:r>
              <a:rPr b="1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(Postbox) </a:t>
            </a:r>
            <a:r>
              <a:rPr b="1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아키텍처</a:t>
            </a:r>
            <a:r>
              <a:rPr b="1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"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28" name="Google Shape;95;p 2"/>
          <p:cNvSpPr/>
          <p:nvPr/>
        </p:nvSpPr>
        <p:spPr>
          <a:xfrm>
            <a:off x="695160" y="250308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29" name="Google Shape;96;p 2"/>
          <p:cNvSpPr/>
          <p:nvPr/>
        </p:nvSpPr>
        <p:spPr>
          <a:xfrm>
            <a:off x="762120" y="2503080"/>
            <a:ext cx="4761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로봇과 웹 클라이언트는 직접 연결되지 않습니다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30" name="Google Shape;97;p 2"/>
          <p:cNvSpPr/>
          <p:nvPr/>
        </p:nvSpPr>
        <p:spPr>
          <a:xfrm>
            <a:off x="695160" y="280764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31" name="Google Shape;98;p 2"/>
          <p:cNvSpPr/>
          <p:nvPr/>
        </p:nvSpPr>
        <p:spPr>
          <a:xfrm>
            <a:off x="762120" y="2807640"/>
            <a:ext cx="47617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Firebase RTDB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가 중간에서 데이터 우체통 역할을 수행합니다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32" name="Google Shape;99;p 2"/>
          <p:cNvSpPr/>
          <p:nvPr/>
        </p:nvSpPr>
        <p:spPr>
          <a:xfrm>
            <a:off x="695160" y="341748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33" name="Google Shape;100;p 2"/>
          <p:cNvSpPr/>
          <p:nvPr/>
        </p:nvSpPr>
        <p:spPr>
          <a:xfrm>
            <a:off x="762120" y="3417480"/>
            <a:ext cx="47617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완벽한 비동기 통신으로 네트워크 불안정 상황에서도 안정성을 확보합니다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34" name="Google Shape;101;p 2"/>
          <p:cNvSpPr/>
          <p:nvPr/>
        </p:nvSpPr>
        <p:spPr>
          <a:xfrm>
            <a:off x="571680" y="762120"/>
            <a:ext cx="519984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ko-KR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전체 통신 구조</a:t>
            </a:r>
            <a:br>
              <a:rPr sz="1800"/>
            </a:b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 </a:t>
            </a: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(Overview)</a:t>
            </a:r>
            <a:endParaRPr b="0" lang="en-US" sz="3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106;p15" descr="image.png"/>
          <p:cNvPicPr/>
          <p:nvPr/>
        </p:nvPicPr>
        <p:blipFill>
          <a:blip r:embed="rId1"/>
          <a:stretch/>
        </p:blipFill>
        <p:spPr>
          <a:xfrm>
            <a:off x="714240" y="1830600"/>
            <a:ext cx="3198960" cy="2441520"/>
          </a:xfrm>
          <a:prstGeom prst="rect">
            <a:avLst/>
          </a:prstGeom>
          <a:ln w="0">
            <a:noFill/>
          </a:ln>
        </p:spPr>
      </p:pic>
      <p:pic>
        <p:nvPicPr>
          <p:cNvPr id="736" name="Google Shape;107;p 2" descr="image.png"/>
          <p:cNvPicPr/>
          <p:nvPr/>
        </p:nvPicPr>
        <p:blipFill>
          <a:blip r:embed="rId2"/>
          <a:stretch/>
        </p:blipFill>
        <p:spPr>
          <a:xfrm>
            <a:off x="4496400" y="1780920"/>
            <a:ext cx="3198960" cy="2540520"/>
          </a:xfrm>
          <a:prstGeom prst="rect">
            <a:avLst/>
          </a:prstGeom>
          <a:ln w="0">
            <a:noFill/>
          </a:ln>
        </p:spPr>
      </p:pic>
      <p:pic>
        <p:nvPicPr>
          <p:cNvPr id="737" name="Google Shape;108;p 2" descr="image.png"/>
          <p:cNvPicPr/>
          <p:nvPr/>
        </p:nvPicPr>
        <p:blipFill>
          <a:blip r:embed="rId3"/>
          <a:stretch/>
        </p:blipFill>
        <p:spPr>
          <a:xfrm>
            <a:off x="8278200" y="1830600"/>
            <a:ext cx="3198960" cy="2441520"/>
          </a:xfrm>
          <a:prstGeom prst="rect">
            <a:avLst/>
          </a:prstGeom>
          <a:ln w="0">
            <a:noFill/>
          </a:ln>
        </p:spPr>
      </p:pic>
      <p:sp>
        <p:nvSpPr>
          <p:cNvPr id="738" name="Google Shape;109;p 2"/>
          <p:cNvSpPr/>
          <p:nvPr/>
        </p:nvSpPr>
        <p:spPr>
          <a:xfrm>
            <a:off x="571680" y="4766400"/>
            <a:ext cx="11048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로봇의 현재 상태</a:t>
            </a:r>
            <a:r>
              <a:rPr b="0" lang="en-US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(Joints, Error)</a:t>
            </a:r>
            <a:r>
              <a:rPr b="0" lang="ko-KR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를 지속적으로 클라우드에 업데이트합니다</a:t>
            </a:r>
            <a:r>
              <a:rPr b="0" lang="en-US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39" name="Google Shape;110;p 2" descr="image.png"/>
          <p:cNvPicPr/>
          <p:nvPr/>
        </p:nvPicPr>
        <p:blipFill>
          <a:blip r:embed="rId4"/>
          <a:stretch/>
        </p:blipFill>
        <p:spPr>
          <a:xfrm>
            <a:off x="4056840" y="2861280"/>
            <a:ext cx="295920" cy="380160"/>
          </a:xfrm>
          <a:prstGeom prst="rect">
            <a:avLst/>
          </a:prstGeom>
          <a:ln w="0">
            <a:noFill/>
          </a:ln>
        </p:spPr>
      </p:pic>
      <p:pic>
        <p:nvPicPr>
          <p:cNvPr id="740" name="Google Shape;111;p 2" descr="image.png"/>
          <p:cNvPicPr/>
          <p:nvPr/>
        </p:nvPicPr>
        <p:blipFill>
          <a:blip r:embed="rId5"/>
          <a:stretch/>
        </p:blipFill>
        <p:spPr>
          <a:xfrm>
            <a:off x="7838640" y="2861280"/>
            <a:ext cx="295920" cy="380160"/>
          </a:xfrm>
          <a:prstGeom prst="rect">
            <a:avLst/>
          </a:prstGeom>
          <a:ln w="0">
            <a:noFill/>
          </a:ln>
        </p:spPr>
      </p:pic>
      <p:sp>
        <p:nvSpPr>
          <p:cNvPr id="741" name="Google Shape;112;p 2"/>
          <p:cNvSpPr/>
          <p:nvPr/>
        </p:nvSpPr>
        <p:spPr>
          <a:xfrm>
            <a:off x="944280" y="2973600"/>
            <a:ext cx="27388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1e293b"/>
                </a:solidFill>
                <a:latin typeface="Noto Sans KR"/>
                <a:ea typeface="Noto Sans KR"/>
              </a:rPr>
              <a:t>Robot Node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742" name="Google Shape;113;p 2"/>
          <p:cNvSpPr/>
          <p:nvPr/>
        </p:nvSpPr>
        <p:spPr>
          <a:xfrm>
            <a:off x="1009800" y="3367800"/>
            <a:ext cx="260856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3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관절 데이터 수집</a:t>
            </a:r>
            <a:br>
              <a:rPr sz="1800"/>
            </a:b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 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(Subscriber)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43" name="Google Shape;114;p 2"/>
          <p:cNvSpPr/>
          <p:nvPr/>
        </p:nvSpPr>
        <p:spPr>
          <a:xfrm>
            <a:off x="4726440" y="2923920"/>
            <a:ext cx="27388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1e293b"/>
                </a:solidFill>
                <a:latin typeface="Noto Sans KR"/>
                <a:ea typeface="Noto Sans KR"/>
              </a:rPr>
              <a:t>Upload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744" name="Google Shape;115;p 2"/>
          <p:cNvSpPr/>
          <p:nvPr/>
        </p:nvSpPr>
        <p:spPr>
          <a:xfrm>
            <a:off x="4791600" y="3417480"/>
            <a:ext cx="260856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3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0.2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초 간격</a:t>
            </a:r>
            <a:br>
              <a:rPr sz="1800"/>
            </a:b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 데이터 덮어쓰기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45" name="Google Shape;116;p 2"/>
          <p:cNvSpPr/>
          <p:nvPr/>
        </p:nvSpPr>
        <p:spPr>
          <a:xfrm>
            <a:off x="8508240" y="2973600"/>
            <a:ext cx="27388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1e293b"/>
                </a:solidFill>
                <a:latin typeface="Noto Sans KR"/>
                <a:ea typeface="Noto Sans KR"/>
              </a:rPr>
              <a:t>Firebase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746" name="Google Shape;117;p 2"/>
          <p:cNvSpPr/>
          <p:nvPr/>
        </p:nvSpPr>
        <p:spPr>
          <a:xfrm>
            <a:off x="8573400" y="3367800"/>
            <a:ext cx="260856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3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실시간 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DB</a:t>
            </a:r>
            <a:br>
              <a:rPr sz="1800"/>
            </a:b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 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상태 동기화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47" name="Google Shape;118;p 2" descr="image.png"/>
          <p:cNvPicPr/>
          <p:nvPr/>
        </p:nvPicPr>
        <p:blipFill>
          <a:blip r:embed="rId6"/>
          <a:stretch/>
        </p:blipFill>
        <p:spPr>
          <a:xfrm>
            <a:off x="2091960" y="2173320"/>
            <a:ext cx="443880" cy="570960"/>
          </a:xfrm>
          <a:prstGeom prst="rect">
            <a:avLst/>
          </a:prstGeom>
          <a:ln w="0">
            <a:noFill/>
          </a:ln>
        </p:spPr>
      </p:pic>
      <p:pic>
        <p:nvPicPr>
          <p:cNvPr id="748" name="Google Shape;119;p 2" descr="image.png"/>
          <p:cNvPicPr/>
          <p:nvPr/>
        </p:nvPicPr>
        <p:blipFill>
          <a:blip r:embed="rId7"/>
          <a:stretch/>
        </p:blipFill>
        <p:spPr>
          <a:xfrm>
            <a:off x="5873760" y="2124000"/>
            <a:ext cx="443880" cy="570960"/>
          </a:xfrm>
          <a:prstGeom prst="rect">
            <a:avLst/>
          </a:prstGeom>
          <a:ln w="0">
            <a:noFill/>
          </a:ln>
        </p:spPr>
      </p:pic>
      <p:pic>
        <p:nvPicPr>
          <p:cNvPr id="749" name="Google Shape;120;p 2" descr="image.png"/>
          <p:cNvPicPr/>
          <p:nvPr/>
        </p:nvPicPr>
        <p:blipFill>
          <a:blip r:embed="rId8"/>
          <a:stretch/>
        </p:blipFill>
        <p:spPr>
          <a:xfrm>
            <a:off x="9655560" y="2173320"/>
            <a:ext cx="443880" cy="570960"/>
          </a:xfrm>
          <a:prstGeom prst="rect">
            <a:avLst/>
          </a:prstGeom>
          <a:ln w="0">
            <a:noFill/>
          </a:ln>
        </p:spPr>
      </p:pic>
      <p:sp>
        <p:nvSpPr>
          <p:cNvPr id="750" name="Google Shape;121;p 2"/>
          <p:cNvSpPr/>
          <p:nvPr/>
        </p:nvSpPr>
        <p:spPr>
          <a:xfrm>
            <a:off x="571680" y="476280"/>
            <a:ext cx="1161972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01. </a:t>
            </a:r>
            <a:r>
              <a:rPr b="1" lang="ko-KR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상태 모니터링 </a:t>
            </a: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(Robot → Web)</a:t>
            </a:r>
            <a:endParaRPr b="0" lang="en-US" sz="3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126;p16" descr="image.png"/>
          <p:cNvPicPr/>
          <p:nvPr/>
        </p:nvPicPr>
        <p:blipFill>
          <a:blip r:embed="rId1"/>
          <a:stretch/>
        </p:blipFill>
        <p:spPr>
          <a:xfrm>
            <a:off x="714240" y="1830600"/>
            <a:ext cx="3198960" cy="2441520"/>
          </a:xfrm>
          <a:prstGeom prst="rect">
            <a:avLst/>
          </a:prstGeom>
          <a:ln w="0">
            <a:noFill/>
          </a:ln>
        </p:spPr>
      </p:pic>
      <p:pic>
        <p:nvPicPr>
          <p:cNvPr id="752" name="Google Shape;127;p 2" descr="image.png"/>
          <p:cNvPicPr/>
          <p:nvPr/>
        </p:nvPicPr>
        <p:blipFill>
          <a:blip r:embed="rId2"/>
          <a:stretch/>
        </p:blipFill>
        <p:spPr>
          <a:xfrm>
            <a:off x="4496400" y="1830600"/>
            <a:ext cx="3198960" cy="2441520"/>
          </a:xfrm>
          <a:prstGeom prst="rect">
            <a:avLst/>
          </a:prstGeom>
          <a:ln w="0">
            <a:noFill/>
          </a:ln>
        </p:spPr>
      </p:pic>
      <p:pic>
        <p:nvPicPr>
          <p:cNvPr id="753" name="Google Shape;128;p 2" descr="image.png"/>
          <p:cNvPicPr/>
          <p:nvPr/>
        </p:nvPicPr>
        <p:blipFill>
          <a:blip r:embed="rId3"/>
          <a:stretch/>
        </p:blipFill>
        <p:spPr>
          <a:xfrm>
            <a:off x="8278200" y="1780920"/>
            <a:ext cx="3198960" cy="2540520"/>
          </a:xfrm>
          <a:prstGeom prst="rect">
            <a:avLst/>
          </a:prstGeom>
          <a:ln w="0">
            <a:noFill/>
          </a:ln>
        </p:spPr>
      </p:pic>
      <p:sp>
        <p:nvSpPr>
          <p:cNvPr id="754" name="Google Shape;129;p 2"/>
          <p:cNvSpPr/>
          <p:nvPr/>
        </p:nvSpPr>
        <p:spPr>
          <a:xfrm>
            <a:off x="571680" y="4766400"/>
            <a:ext cx="11048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웹에서 명령을 우체통에 넣으면</a:t>
            </a:r>
            <a:r>
              <a:rPr b="0" lang="en-US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, </a:t>
            </a:r>
            <a:r>
              <a:rPr b="0" lang="ko-KR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로봇이 주기적으로 확인하여 가져가는 방식입니다</a:t>
            </a:r>
            <a:r>
              <a:rPr b="0" lang="en-US" sz="1500" spc="-1" strike="noStrike">
                <a:solidFill>
                  <a:srgbClr val="64748b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55" name="Google Shape;130;p 2" descr="image.png"/>
          <p:cNvPicPr/>
          <p:nvPr/>
        </p:nvPicPr>
        <p:blipFill>
          <a:blip r:embed="rId4"/>
          <a:stretch/>
        </p:blipFill>
        <p:spPr>
          <a:xfrm>
            <a:off x="4056840" y="2861280"/>
            <a:ext cx="295920" cy="380160"/>
          </a:xfrm>
          <a:prstGeom prst="rect">
            <a:avLst/>
          </a:prstGeom>
          <a:ln w="0">
            <a:noFill/>
          </a:ln>
        </p:spPr>
      </p:pic>
      <p:pic>
        <p:nvPicPr>
          <p:cNvPr id="756" name="Google Shape;131;p 2" descr="image.png"/>
          <p:cNvPicPr/>
          <p:nvPr/>
        </p:nvPicPr>
        <p:blipFill>
          <a:blip r:embed="rId5"/>
          <a:stretch/>
        </p:blipFill>
        <p:spPr>
          <a:xfrm>
            <a:off x="7838640" y="2861280"/>
            <a:ext cx="295920" cy="380160"/>
          </a:xfrm>
          <a:prstGeom prst="rect">
            <a:avLst/>
          </a:prstGeom>
          <a:ln w="0">
            <a:noFill/>
          </a:ln>
        </p:spPr>
      </p:pic>
      <p:sp>
        <p:nvSpPr>
          <p:cNvPr id="757" name="Google Shape;132;p 2"/>
          <p:cNvSpPr/>
          <p:nvPr/>
        </p:nvSpPr>
        <p:spPr>
          <a:xfrm>
            <a:off x="944280" y="2973600"/>
            <a:ext cx="27388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1e293b"/>
                </a:solidFill>
                <a:latin typeface="Noto Sans KR"/>
                <a:ea typeface="Noto Sans KR"/>
              </a:rPr>
              <a:t>Web UI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758" name="Google Shape;133;p 2"/>
          <p:cNvSpPr/>
          <p:nvPr/>
        </p:nvSpPr>
        <p:spPr>
          <a:xfrm>
            <a:off x="1009800" y="3367800"/>
            <a:ext cx="260856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3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버튼 클릭 이벤트</a:t>
            </a:r>
            <a:br>
              <a:rPr sz="1800"/>
            </a:b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 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(Command)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59" name="Google Shape;134;p 2"/>
          <p:cNvSpPr/>
          <p:nvPr/>
        </p:nvSpPr>
        <p:spPr>
          <a:xfrm>
            <a:off x="4726440" y="2973600"/>
            <a:ext cx="273888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1e293b"/>
                </a:solidFill>
                <a:latin typeface="Noto Sans KR"/>
                <a:ea typeface="Noto Sans KR"/>
              </a:rPr>
              <a:t>PUT Request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760" name="Google Shape;135;p 2"/>
          <p:cNvSpPr/>
          <p:nvPr/>
        </p:nvSpPr>
        <p:spPr>
          <a:xfrm>
            <a:off x="4791600" y="3367800"/>
            <a:ext cx="260856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3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명령어 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JSON 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저장</a:t>
            </a:r>
            <a:br>
              <a:rPr sz="1800"/>
            </a:b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 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{ cmd: "START" }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61" name="Google Shape;136;p 2"/>
          <p:cNvSpPr/>
          <p:nvPr/>
        </p:nvSpPr>
        <p:spPr>
          <a:xfrm>
            <a:off x="8508240" y="2923920"/>
            <a:ext cx="2738880" cy="2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650" spc="-1" strike="noStrike">
                <a:solidFill>
                  <a:srgbClr val="1e293b"/>
                </a:solidFill>
                <a:latin typeface="Noto Sans KR"/>
                <a:ea typeface="Noto Sans KR"/>
              </a:rPr>
              <a:t>Polling</a:t>
            </a:r>
            <a:endParaRPr b="0" lang="en-US" sz="1650" spc="-1" strike="noStrike">
              <a:latin typeface="Arial"/>
            </a:endParaRPr>
          </a:p>
        </p:txBody>
      </p:sp>
      <p:sp>
        <p:nvSpPr>
          <p:cNvPr id="762" name="Google Shape;137;p 2"/>
          <p:cNvSpPr/>
          <p:nvPr/>
        </p:nvSpPr>
        <p:spPr>
          <a:xfrm>
            <a:off x="8573400" y="3417480"/>
            <a:ext cx="2608560" cy="6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33000"/>
              </a:lnSpc>
              <a:buNone/>
              <a:tabLst>
                <a:tab algn="l" pos="0"/>
              </a:tabLst>
            </a:pP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로봇이 명령 확인 후</a:t>
            </a:r>
            <a:br>
              <a:rPr sz="1800"/>
            </a:b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 동작 실행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63" name="Google Shape;138;p 2" descr="image.png"/>
          <p:cNvPicPr/>
          <p:nvPr/>
        </p:nvPicPr>
        <p:blipFill>
          <a:blip r:embed="rId6"/>
          <a:stretch/>
        </p:blipFill>
        <p:spPr>
          <a:xfrm>
            <a:off x="2091960" y="2173320"/>
            <a:ext cx="443880" cy="570960"/>
          </a:xfrm>
          <a:prstGeom prst="rect">
            <a:avLst/>
          </a:prstGeom>
          <a:ln w="0">
            <a:noFill/>
          </a:ln>
        </p:spPr>
      </p:pic>
      <p:pic>
        <p:nvPicPr>
          <p:cNvPr id="764" name="Google Shape;139;p 2" descr="image.png"/>
          <p:cNvPicPr/>
          <p:nvPr/>
        </p:nvPicPr>
        <p:blipFill>
          <a:blip r:embed="rId7"/>
          <a:stretch/>
        </p:blipFill>
        <p:spPr>
          <a:xfrm>
            <a:off x="5873760" y="2173320"/>
            <a:ext cx="443880" cy="570960"/>
          </a:xfrm>
          <a:prstGeom prst="rect">
            <a:avLst/>
          </a:prstGeom>
          <a:ln w="0">
            <a:noFill/>
          </a:ln>
        </p:spPr>
      </p:pic>
      <p:pic>
        <p:nvPicPr>
          <p:cNvPr id="765" name="Google Shape;140;p 2" descr="image.png"/>
          <p:cNvPicPr/>
          <p:nvPr/>
        </p:nvPicPr>
        <p:blipFill>
          <a:blip r:embed="rId8"/>
          <a:stretch/>
        </p:blipFill>
        <p:spPr>
          <a:xfrm>
            <a:off x="9655560" y="2124000"/>
            <a:ext cx="443880" cy="570960"/>
          </a:xfrm>
          <a:prstGeom prst="rect">
            <a:avLst/>
          </a:prstGeom>
          <a:ln w="0">
            <a:noFill/>
          </a:ln>
        </p:spPr>
      </p:pic>
      <p:sp>
        <p:nvSpPr>
          <p:cNvPr id="766" name="Google Shape;141;p 2"/>
          <p:cNvSpPr/>
          <p:nvPr/>
        </p:nvSpPr>
        <p:spPr>
          <a:xfrm>
            <a:off x="571680" y="476280"/>
            <a:ext cx="1161972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02. </a:t>
            </a:r>
            <a:r>
              <a:rPr b="1" lang="ko-KR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제어 명령 흐름 </a:t>
            </a: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(Web → Robot)</a:t>
            </a:r>
            <a:endParaRPr b="0" lang="en-US" sz="3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146;p17" descr="image.png"/>
          <p:cNvPicPr/>
          <p:nvPr/>
        </p:nvPicPr>
        <p:blipFill>
          <a:blip r:embed="rId1"/>
          <a:stretch/>
        </p:blipFill>
        <p:spPr>
          <a:xfrm>
            <a:off x="571680" y="1242000"/>
            <a:ext cx="5380920" cy="5043960"/>
          </a:xfrm>
          <a:prstGeom prst="rect">
            <a:avLst/>
          </a:prstGeom>
          <a:ln w="0">
            <a:noFill/>
          </a:ln>
        </p:spPr>
      </p:pic>
      <p:pic>
        <p:nvPicPr>
          <p:cNvPr id="768" name="Google Shape;147;p 2" descr="image.png"/>
          <p:cNvPicPr/>
          <p:nvPr/>
        </p:nvPicPr>
        <p:blipFill>
          <a:blip r:embed="rId2"/>
          <a:stretch/>
        </p:blipFill>
        <p:spPr>
          <a:xfrm>
            <a:off x="6238800" y="1242000"/>
            <a:ext cx="5380920" cy="5043960"/>
          </a:xfrm>
          <a:prstGeom prst="rect">
            <a:avLst/>
          </a:prstGeom>
          <a:ln w="0">
            <a:noFill/>
          </a:ln>
        </p:spPr>
      </p:pic>
      <p:sp>
        <p:nvSpPr>
          <p:cNvPr id="769" name="Google Shape;148;p 2"/>
          <p:cNvSpPr/>
          <p:nvPr/>
        </p:nvSpPr>
        <p:spPr>
          <a:xfrm>
            <a:off x="857160" y="1575360"/>
            <a:ext cx="5050080" cy="2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8600" rIns="0" tIns="0" bIns="0" anchor="t">
            <a:spAutoFit/>
          </a:bodyPr>
          <a:p>
            <a:pPr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410" spc="-1" strike="noStrike">
                <a:solidFill>
                  <a:srgbClr val="005088"/>
                </a:solidFill>
                <a:latin typeface="Noto Sans KR"/>
                <a:ea typeface="Noto Sans KR"/>
              </a:rPr>
              <a:t> </a:t>
            </a:r>
            <a:r>
              <a:rPr b="1" lang="en-US" sz="1410" spc="-1" strike="noStrike">
                <a:solidFill>
                  <a:srgbClr val="005088"/>
                </a:solidFill>
                <a:latin typeface="Noto Sans KR"/>
                <a:ea typeface="Noto Sans KR"/>
              </a:rPr>
              <a:t>ROS2 Interface</a:t>
            </a:r>
            <a:endParaRPr b="0" lang="en-US" sz="1410" spc="-1" strike="noStrike">
              <a:latin typeface="Arial"/>
            </a:endParaRPr>
          </a:p>
        </p:txBody>
      </p:sp>
      <p:sp>
        <p:nvSpPr>
          <p:cNvPr id="770" name="Google Shape;149;p 2"/>
          <p:cNvSpPr/>
          <p:nvPr/>
        </p:nvSpPr>
        <p:spPr>
          <a:xfrm>
            <a:off x="857160" y="1932120"/>
            <a:ext cx="4809240" cy="8640"/>
          </a:xfrm>
          <a:prstGeom prst="rect">
            <a:avLst/>
          </a:prstGeom>
          <a:solidFill>
            <a:srgbClr val="cbd5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Google Shape;150;p 2"/>
          <p:cNvSpPr/>
          <p:nvPr/>
        </p:nvSpPr>
        <p:spPr>
          <a:xfrm>
            <a:off x="857160" y="2084400"/>
            <a:ext cx="4809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Input (Subscribe):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72" name="Google Shape;151;p 2"/>
          <p:cNvSpPr/>
          <p:nvPr/>
        </p:nvSpPr>
        <p:spPr>
          <a:xfrm>
            <a:off x="857160" y="3141720"/>
            <a:ext cx="4809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Output (Publish):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73" name="Google Shape;152;p 2"/>
          <p:cNvSpPr/>
          <p:nvPr/>
        </p:nvSpPr>
        <p:spPr>
          <a:xfrm>
            <a:off x="6524640" y="1575360"/>
            <a:ext cx="5050080" cy="25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38600" rIns="0" tIns="0" bIns="0" anchor="t">
            <a:spAutoFit/>
          </a:bodyPr>
          <a:p>
            <a:pPr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1410" spc="-1" strike="noStrike">
                <a:solidFill>
                  <a:srgbClr val="005088"/>
                </a:solidFill>
                <a:latin typeface="Noto Sans KR"/>
                <a:ea typeface="Noto Sans KR"/>
              </a:rPr>
              <a:t>Firebase Interface</a:t>
            </a:r>
            <a:endParaRPr b="0" lang="en-US" sz="1410" spc="-1" strike="noStrike">
              <a:latin typeface="Arial"/>
            </a:endParaRPr>
          </a:p>
        </p:txBody>
      </p:sp>
      <p:sp>
        <p:nvSpPr>
          <p:cNvPr id="774" name="Google Shape;153;p 2"/>
          <p:cNvSpPr/>
          <p:nvPr/>
        </p:nvSpPr>
        <p:spPr>
          <a:xfrm>
            <a:off x="6524640" y="1932120"/>
            <a:ext cx="4809240" cy="8640"/>
          </a:xfrm>
          <a:prstGeom prst="rect">
            <a:avLst/>
          </a:prstGeom>
          <a:solidFill>
            <a:srgbClr val="cbd5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Google Shape;154;p 2"/>
          <p:cNvSpPr/>
          <p:nvPr/>
        </p:nvSpPr>
        <p:spPr>
          <a:xfrm>
            <a:off x="6524640" y="2084400"/>
            <a:ext cx="4809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Admin SDK Init: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76" name="Google Shape;155;p 2"/>
          <p:cNvSpPr/>
          <p:nvPr/>
        </p:nvSpPr>
        <p:spPr>
          <a:xfrm>
            <a:off x="6524640" y="2389320"/>
            <a:ext cx="4809240" cy="29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1e293b"/>
                </a:solidFill>
                <a:latin typeface="Noto Sans KR"/>
                <a:ea typeface="Noto Sans KR"/>
              </a:rPr>
              <a:t>JSON </a:t>
            </a:r>
            <a:r>
              <a:rPr b="0" lang="ko-KR" sz="1200" spc="-1" strike="noStrike">
                <a:solidFill>
                  <a:srgbClr val="1e293b"/>
                </a:solidFill>
                <a:latin typeface="Noto Sans KR"/>
                <a:ea typeface="Noto Sans KR"/>
              </a:rPr>
              <a:t>인증 키 파일을 통한 보안 접속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77" name="Google Shape;156;p 2"/>
          <p:cNvSpPr/>
          <p:nvPr/>
        </p:nvSpPr>
        <p:spPr>
          <a:xfrm>
            <a:off x="6524640" y="2775960"/>
            <a:ext cx="4809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Multi-Threading: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78" name="Google Shape;157;p 2" descr="image.png"/>
          <p:cNvPicPr/>
          <p:nvPr/>
        </p:nvPicPr>
        <p:blipFill>
          <a:blip r:embed="rId3"/>
          <a:stretch/>
        </p:blipFill>
        <p:spPr>
          <a:xfrm>
            <a:off x="857160" y="1594440"/>
            <a:ext cx="137880" cy="177480"/>
          </a:xfrm>
          <a:prstGeom prst="rect">
            <a:avLst/>
          </a:prstGeom>
          <a:ln w="0">
            <a:noFill/>
          </a:ln>
        </p:spPr>
      </p:pic>
      <p:sp>
        <p:nvSpPr>
          <p:cNvPr id="779" name="Google Shape;158;p 2"/>
          <p:cNvSpPr/>
          <p:nvPr/>
        </p:nvSpPr>
        <p:spPr>
          <a:xfrm>
            <a:off x="981000" y="238932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0" name="Google Shape;159;p 2"/>
          <p:cNvSpPr/>
          <p:nvPr/>
        </p:nvSpPr>
        <p:spPr>
          <a:xfrm>
            <a:off x="1047600" y="2389320"/>
            <a:ext cx="4618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/dsr01/joint_states (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관절값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1" name="Google Shape;160;p 2"/>
          <p:cNvSpPr/>
          <p:nvPr/>
        </p:nvSpPr>
        <p:spPr>
          <a:xfrm>
            <a:off x="981000" y="269424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2" name="Google Shape;161;p 2"/>
          <p:cNvSpPr/>
          <p:nvPr/>
        </p:nvSpPr>
        <p:spPr>
          <a:xfrm>
            <a:off x="1047600" y="2694240"/>
            <a:ext cx="4618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/dsr01/error (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에러 상태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3" name="Google Shape;162;p 2"/>
          <p:cNvSpPr/>
          <p:nvPr/>
        </p:nvSpPr>
        <p:spPr>
          <a:xfrm>
            <a:off x="981000" y="344664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4" name="Google Shape;163;p 2"/>
          <p:cNvSpPr/>
          <p:nvPr/>
        </p:nvSpPr>
        <p:spPr>
          <a:xfrm>
            <a:off x="1047600" y="3446640"/>
            <a:ext cx="4618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/dsr01/task_command (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제어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5" name="Google Shape;164;p 2"/>
          <p:cNvSpPr/>
          <p:nvPr/>
        </p:nvSpPr>
        <p:spPr>
          <a:xfrm>
            <a:off x="981000" y="375120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6" name="Google Shape;165;p 2"/>
          <p:cNvSpPr/>
          <p:nvPr/>
        </p:nvSpPr>
        <p:spPr>
          <a:xfrm>
            <a:off x="1047600" y="3751200"/>
            <a:ext cx="4618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/dsr01/system/set_robot_mode (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서비스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)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87" name="Google Shape;166;p 2" descr="image.png"/>
          <p:cNvPicPr/>
          <p:nvPr/>
        </p:nvPicPr>
        <p:blipFill>
          <a:blip r:embed="rId4"/>
          <a:stretch/>
        </p:blipFill>
        <p:spPr>
          <a:xfrm>
            <a:off x="6524640" y="1594440"/>
            <a:ext cx="137880" cy="177480"/>
          </a:xfrm>
          <a:prstGeom prst="rect">
            <a:avLst/>
          </a:prstGeom>
          <a:ln w="0">
            <a:noFill/>
          </a:ln>
        </p:spPr>
      </p:pic>
      <p:sp>
        <p:nvSpPr>
          <p:cNvPr id="788" name="Google Shape;167;p 2"/>
          <p:cNvSpPr/>
          <p:nvPr/>
        </p:nvSpPr>
        <p:spPr>
          <a:xfrm>
            <a:off x="6648480" y="308088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9" name="Google Shape;168;p 2"/>
          <p:cNvSpPr/>
          <p:nvPr/>
        </p:nvSpPr>
        <p:spPr>
          <a:xfrm>
            <a:off x="6715080" y="3080880"/>
            <a:ext cx="4618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Thread 1: ROS2 Spin (</a:t>
            </a:r>
            <a:r>
              <a:rPr b="0" lang="ko-KR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통신 유지</a:t>
            </a: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90" name="Google Shape;169;p 2"/>
          <p:cNvSpPr/>
          <p:nvPr/>
        </p:nvSpPr>
        <p:spPr>
          <a:xfrm>
            <a:off x="6648480" y="338544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91" name="Google Shape;170;p 2"/>
          <p:cNvSpPr/>
          <p:nvPr/>
        </p:nvSpPr>
        <p:spPr>
          <a:xfrm>
            <a:off x="6715080" y="3385440"/>
            <a:ext cx="4618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Thread 2: Firebase Upload Loop (0.2s)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92" name="Google Shape;171;p 2"/>
          <p:cNvSpPr/>
          <p:nvPr/>
        </p:nvSpPr>
        <p:spPr>
          <a:xfrm>
            <a:off x="6648480" y="3690360"/>
            <a:ext cx="658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•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93" name="Google Shape;172;p 2"/>
          <p:cNvSpPr/>
          <p:nvPr/>
        </p:nvSpPr>
        <p:spPr>
          <a:xfrm>
            <a:off x="6715080" y="3690360"/>
            <a:ext cx="4618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0" tIns="0" bIns="0" anchor="t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1e293b"/>
                </a:solidFill>
                <a:latin typeface="Noto Sans KR"/>
                <a:ea typeface="Noto Sans KR"/>
              </a:rPr>
              <a:t>Thread 3: Command Poll Loop (1.0s)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94" name="Google Shape;173;p 2"/>
          <p:cNvSpPr/>
          <p:nvPr/>
        </p:nvSpPr>
        <p:spPr>
          <a:xfrm>
            <a:off x="571680" y="476280"/>
            <a:ext cx="1161972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Node </a:t>
            </a:r>
            <a:r>
              <a:rPr b="1" lang="ko-KR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내부 로직 </a:t>
            </a:r>
            <a:r>
              <a:rPr b="1" lang="en-US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(ui_node.py)</a:t>
            </a:r>
            <a:endParaRPr b="0" lang="en-US" sz="3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사각형: 둥근 한쪽 모서리 2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96" name="그룹 21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797" name="TextBox 38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798" name="TextBox 4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99" name="TextBox 41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800" name="TextBox 43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TextBox 44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02" name="그룹 22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803" name="TextBox 47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UI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04" name="그래픽 18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5" name="그림 9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806" name="그래픽 20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807" name="그래픽 22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808" name="그래픽 23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809" name="그래픽 25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810" name="직각 삼각형 3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1" name="그래픽 26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pic>
        <p:nvPicPr>
          <p:cNvPr id="812" name="Google Shape;189;p 4" descr=""/>
          <p:cNvPicPr/>
          <p:nvPr/>
        </p:nvPicPr>
        <p:blipFill>
          <a:blip r:embed="rId7"/>
          <a:stretch/>
        </p:blipFill>
        <p:spPr>
          <a:xfrm>
            <a:off x="1499040" y="2367360"/>
            <a:ext cx="8823240" cy="3618720"/>
          </a:xfrm>
          <a:prstGeom prst="rect">
            <a:avLst/>
          </a:prstGeom>
          <a:ln w="0">
            <a:noFill/>
          </a:ln>
        </p:spPr>
      </p:pic>
      <p:sp>
        <p:nvSpPr>
          <p:cNvPr id="813" name="Google Shape;193;p 4"/>
          <p:cNvSpPr/>
          <p:nvPr/>
        </p:nvSpPr>
        <p:spPr>
          <a:xfrm>
            <a:off x="2228040" y="2956680"/>
            <a:ext cx="7703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ffffff"/>
                </a:solidFill>
                <a:latin typeface="Noto Sans KR"/>
                <a:ea typeface="Noto Sans KR"/>
              </a:rPr>
              <a:t>1. User Input: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 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사용자가 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"START" 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버튼을 클릭합니다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14" name="Google Shape;194;p 4"/>
          <p:cNvSpPr/>
          <p:nvPr/>
        </p:nvSpPr>
        <p:spPr>
          <a:xfrm>
            <a:off x="2228040" y="3547440"/>
            <a:ext cx="7703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ffffff"/>
                </a:solidFill>
                <a:latin typeface="Noto Sans KR"/>
                <a:ea typeface="Noto Sans KR"/>
              </a:rPr>
              <a:t>2. PUT Request: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 JS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가 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Firebase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에 명령과 시간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(Timestamp)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을 저장합니다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15" name="Google Shape;195;p 4"/>
          <p:cNvSpPr/>
          <p:nvPr/>
        </p:nvSpPr>
        <p:spPr>
          <a:xfrm>
            <a:off x="2228040" y="4137840"/>
            <a:ext cx="7703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 </a:t>
            </a:r>
            <a:r>
              <a:rPr b="1" lang="en-US" sz="1500" spc="-1" strike="noStrike">
                <a:solidFill>
                  <a:srgbClr val="ffffff"/>
                </a:solidFill>
                <a:latin typeface="Noto Sans KR"/>
                <a:ea typeface="Noto Sans KR"/>
              </a:rPr>
              <a:t>3. Python Poll: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 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백엔드가 변경된 시간을 감지하고 로봇을 움직입니다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16" name="Google Shape;196;p 4"/>
          <p:cNvSpPr/>
          <p:nvPr/>
        </p:nvSpPr>
        <p:spPr>
          <a:xfrm>
            <a:off x="2228040" y="4698000"/>
            <a:ext cx="770328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6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ffffff"/>
                </a:solidFill>
                <a:latin typeface="Noto Sans KR"/>
                <a:ea typeface="Noto Sans KR"/>
              </a:rPr>
              <a:t>4. UI Update: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 JS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가 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0.5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초 뒤 로봇의 변경된 상태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(RUNNING)</a:t>
            </a:r>
            <a:r>
              <a:rPr b="0" lang="ko-KR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를 가져와 화면을 초록색으로 바꿉니다</a:t>
            </a:r>
            <a:r>
              <a:rPr b="0" lang="en-US" sz="1500" spc="-1" strike="noStrike">
                <a:solidFill>
                  <a:srgbClr val="d4d4d4"/>
                </a:solidFill>
                <a:latin typeface="Noto Sans KR"/>
                <a:ea typeface="Noto Sans KR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817" name="Google Shape;197;p 4" descr=""/>
          <p:cNvPicPr/>
          <p:nvPr/>
        </p:nvPicPr>
        <p:blipFill>
          <a:blip r:embed="rId8"/>
          <a:stretch/>
        </p:blipFill>
        <p:spPr>
          <a:xfrm>
            <a:off x="1889280" y="3029400"/>
            <a:ext cx="147600" cy="218520"/>
          </a:xfrm>
          <a:prstGeom prst="rect">
            <a:avLst/>
          </a:prstGeom>
          <a:ln w="0">
            <a:noFill/>
          </a:ln>
        </p:spPr>
      </p:pic>
      <p:pic>
        <p:nvPicPr>
          <p:cNvPr id="818" name="Google Shape;198;p 3" descr=""/>
          <p:cNvPicPr/>
          <p:nvPr/>
        </p:nvPicPr>
        <p:blipFill>
          <a:blip r:embed="rId9"/>
          <a:stretch/>
        </p:blipFill>
        <p:spPr>
          <a:xfrm>
            <a:off x="1889280" y="3620160"/>
            <a:ext cx="147600" cy="218520"/>
          </a:xfrm>
          <a:prstGeom prst="rect">
            <a:avLst/>
          </a:prstGeom>
          <a:ln w="0">
            <a:noFill/>
          </a:ln>
        </p:spPr>
      </p:pic>
      <p:pic>
        <p:nvPicPr>
          <p:cNvPr id="819" name="Google Shape;199;p 3" descr=""/>
          <p:cNvPicPr/>
          <p:nvPr/>
        </p:nvPicPr>
        <p:blipFill>
          <a:blip r:embed="rId10"/>
          <a:stretch/>
        </p:blipFill>
        <p:spPr>
          <a:xfrm>
            <a:off x="1889280" y="4210560"/>
            <a:ext cx="147600" cy="218520"/>
          </a:xfrm>
          <a:prstGeom prst="rect">
            <a:avLst/>
          </a:prstGeom>
          <a:ln w="0">
            <a:noFill/>
          </a:ln>
        </p:spPr>
      </p:pic>
      <p:pic>
        <p:nvPicPr>
          <p:cNvPr id="820" name="Google Shape;200;p 3" descr=""/>
          <p:cNvPicPr/>
          <p:nvPr/>
        </p:nvPicPr>
        <p:blipFill>
          <a:blip r:embed="rId11"/>
          <a:stretch/>
        </p:blipFill>
        <p:spPr>
          <a:xfrm>
            <a:off x="1889280" y="4953600"/>
            <a:ext cx="147600" cy="21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178;p18" descr=""/>
          <p:cNvPicPr/>
          <p:nvPr/>
        </p:nvPicPr>
        <p:blipFill>
          <a:blip r:embed="rId1"/>
          <a:srcRect l="13766" t="11626" r="10148" b="1257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그래픽 16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64" name="사각형: 둥근 한쪽 모서리 17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5" name="그룹 1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66" name="TextBox 21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67" name="TextBox 22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68" name="TextBox 2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169" name="그림 25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170" name="그룹 27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71" name="TextBox 28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반도체 </a:t>
              </a:r>
              <a:r>
                <a:rPr b="1" lang="en-US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TASK HANDLER </a:t>
              </a: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자동화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2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TextBox 3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TextBox 3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그래픽 3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76" name="그래픽 76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pic>
        <p:nvPicPr>
          <p:cNvPr id="177" name="그래픽 1" descr=""/>
          <p:cNvPicPr/>
          <p:nvPr/>
        </p:nvPicPr>
        <p:blipFill>
          <a:blip r:embed="rId5"/>
          <a:stretch/>
        </p:blipFill>
        <p:spPr>
          <a:xfrm>
            <a:off x="11690280" y="3164760"/>
            <a:ext cx="177840" cy="177840"/>
          </a:xfrm>
          <a:prstGeom prst="rect">
            <a:avLst/>
          </a:prstGeom>
          <a:ln w="0">
            <a:noFill/>
          </a:ln>
        </p:spPr>
      </p:pic>
      <p:pic>
        <p:nvPicPr>
          <p:cNvPr id="178" name="그래픽 2" descr=""/>
          <p:cNvPicPr/>
          <p:nvPr/>
        </p:nvPicPr>
        <p:blipFill>
          <a:blip r:embed="rId6"/>
          <a:stretch/>
        </p:blipFill>
        <p:spPr>
          <a:xfrm rot="20272200">
            <a:off x="386640" y="5443200"/>
            <a:ext cx="186120" cy="207000"/>
          </a:xfrm>
          <a:prstGeom prst="rect">
            <a:avLst/>
          </a:prstGeom>
          <a:ln w="0">
            <a:noFill/>
          </a:ln>
        </p:spPr>
      </p:pic>
      <p:pic>
        <p:nvPicPr>
          <p:cNvPr id="179" name="그래픽 3" descr=""/>
          <p:cNvPicPr/>
          <p:nvPr/>
        </p:nvPicPr>
        <p:blipFill>
          <a:blip r:embed="rId7"/>
          <a:srcRect l="44923" t="0" r="0" b="0"/>
          <a:stretch/>
        </p:blipFill>
        <p:spPr>
          <a:xfrm rot="10800000">
            <a:off x="11017080" y="4903920"/>
            <a:ext cx="1175040" cy="779400"/>
          </a:xfrm>
          <a:prstGeom prst="rect">
            <a:avLst/>
          </a:prstGeom>
          <a:ln w="0">
            <a:noFill/>
          </a:ln>
        </p:spPr>
      </p:pic>
      <p:pic>
        <p:nvPicPr>
          <p:cNvPr id="180" name="그래픽 4" descr=""/>
          <p:cNvPicPr/>
          <p:nvPr/>
        </p:nvPicPr>
        <p:blipFill>
          <a:blip r:embed="rId8"/>
          <a:srcRect l="45414" t="0" r="0" b="0"/>
          <a:stretch/>
        </p:blipFill>
        <p:spPr>
          <a:xfrm>
            <a:off x="0" y="3261960"/>
            <a:ext cx="2914200" cy="2846880"/>
          </a:xfrm>
          <a:prstGeom prst="rect">
            <a:avLst/>
          </a:prstGeom>
          <a:ln w="0">
            <a:noFill/>
          </a:ln>
        </p:spPr>
      </p:pic>
      <p:pic>
        <p:nvPicPr>
          <p:cNvPr id="181" name="그래픽 6" descr=""/>
          <p:cNvPicPr/>
          <p:nvPr/>
        </p:nvPicPr>
        <p:blipFill>
          <a:blip r:embed="rId9"/>
          <a:stretch/>
        </p:blipFill>
        <p:spPr>
          <a:xfrm>
            <a:off x="0" y="5934600"/>
            <a:ext cx="12191400" cy="922680"/>
          </a:xfrm>
          <a:prstGeom prst="rect">
            <a:avLst/>
          </a:prstGeom>
          <a:ln w="0">
            <a:noFill/>
          </a:ln>
        </p:spPr>
      </p:pic>
      <p:pic>
        <p:nvPicPr>
          <p:cNvPr id="182" name="그래픽 7" descr=""/>
          <p:cNvPicPr/>
          <p:nvPr/>
        </p:nvPicPr>
        <p:blipFill>
          <a:blip r:embed="rId10"/>
          <a:stretch/>
        </p:blipFill>
        <p:spPr>
          <a:xfrm>
            <a:off x="11672640" y="2241000"/>
            <a:ext cx="148680" cy="148680"/>
          </a:xfrm>
          <a:prstGeom prst="rect">
            <a:avLst/>
          </a:prstGeom>
          <a:ln w="0">
            <a:noFill/>
          </a:ln>
        </p:spPr>
      </p:pic>
      <p:grpSp>
        <p:nvGrpSpPr>
          <p:cNvPr id="183" name="그룹 13"/>
          <p:cNvGrpSpPr/>
          <p:nvPr/>
        </p:nvGrpSpPr>
        <p:grpSpPr>
          <a:xfrm>
            <a:off x="7338960" y="2344680"/>
            <a:ext cx="2121480" cy="3831840"/>
            <a:chOff x="7338960" y="2344680"/>
            <a:chExt cx="2121480" cy="3831840"/>
          </a:xfrm>
        </p:grpSpPr>
        <p:grpSp>
          <p:nvGrpSpPr>
            <p:cNvPr id="184" name="그룹 14"/>
            <p:cNvGrpSpPr/>
            <p:nvPr/>
          </p:nvGrpSpPr>
          <p:grpSpPr>
            <a:xfrm>
              <a:off x="7338960" y="2567520"/>
              <a:ext cx="2121480" cy="3609000"/>
              <a:chOff x="7338960" y="2567520"/>
              <a:chExt cx="2121480" cy="3609000"/>
            </a:xfrm>
          </p:grpSpPr>
          <p:sp>
            <p:nvSpPr>
              <p:cNvPr id="185" name="사각형: 둥근 위쪽 모서리 34"/>
              <p:cNvSpPr/>
              <p:nvPr/>
            </p:nvSpPr>
            <p:spPr>
              <a:xfrm>
                <a:off x="73389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algn="ctr" blurRad="63360" rotWithShape="0" sx="102000" sy="10200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6" name="직사각형 38"/>
              <p:cNvSpPr/>
              <p:nvPr/>
            </p:nvSpPr>
            <p:spPr>
              <a:xfrm>
                <a:off x="7338960" y="6033960"/>
                <a:ext cx="2121480" cy="142200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87" name="그룹 15"/>
            <p:cNvGrpSpPr/>
            <p:nvPr/>
          </p:nvGrpSpPr>
          <p:grpSpPr>
            <a:xfrm>
              <a:off x="8183520" y="2344680"/>
              <a:ext cx="417240" cy="380160"/>
              <a:chOff x="8183520" y="2344680"/>
              <a:chExt cx="417240" cy="380160"/>
            </a:xfrm>
          </p:grpSpPr>
          <p:sp>
            <p:nvSpPr>
              <p:cNvPr id="188" name="육각형 20"/>
              <p:cNvSpPr/>
              <p:nvPr/>
            </p:nvSpPr>
            <p:spPr>
              <a:xfrm>
                <a:off x="819324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9" name="자유형: 도형 23"/>
              <p:cNvSpPr/>
              <p:nvPr/>
            </p:nvSpPr>
            <p:spPr>
              <a:xfrm rot="4666800">
                <a:off x="821916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0" name="TextBox 26"/>
              <p:cNvSpPr/>
              <p:nvPr/>
            </p:nvSpPr>
            <p:spPr>
              <a:xfrm>
                <a:off x="826956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4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191" name="TextBox 18"/>
            <p:cNvSpPr/>
            <p:nvPr/>
          </p:nvSpPr>
          <p:spPr>
            <a:xfrm>
              <a:off x="7548120" y="3060000"/>
              <a:ext cx="1703520" cy="40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900" spc="-1" strike="noStrike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구조</a:t>
              </a:r>
              <a:endParaRPr b="0" lang="en-US" sz="1900" spc="-1" strike="noStrike">
                <a:latin typeface="Arial"/>
              </a:endParaRPr>
            </a:p>
          </p:txBody>
        </p:sp>
      </p:grpSp>
      <p:grpSp>
        <p:nvGrpSpPr>
          <p:cNvPr id="192" name="그룹 44"/>
          <p:cNvGrpSpPr/>
          <p:nvPr/>
        </p:nvGrpSpPr>
        <p:grpSpPr>
          <a:xfrm>
            <a:off x="491760" y="2344680"/>
            <a:ext cx="2121480" cy="3831840"/>
            <a:chOff x="491760" y="2344680"/>
            <a:chExt cx="2121480" cy="3831840"/>
          </a:xfrm>
        </p:grpSpPr>
        <p:grpSp>
          <p:nvGrpSpPr>
            <p:cNvPr id="193" name="그룹 80"/>
            <p:cNvGrpSpPr/>
            <p:nvPr/>
          </p:nvGrpSpPr>
          <p:grpSpPr>
            <a:xfrm>
              <a:off x="491760" y="2567520"/>
              <a:ext cx="2121480" cy="3609000"/>
              <a:chOff x="491760" y="2567520"/>
              <a:chExt cx="2121480" cy="3609000"/>
            </a:xfrm>
          </p:grpSpPr>
          <p:sp>
            <p:nvSpPr>
              <p:cNvPr id="194" name="사각형: 둥근 위쪽 모서리 88"/>
              <p:cNvSpPr/>
              <p:nvPr/>
            </p:nvSpPr>
            <p:spPr>
              <a:xfrm>
                <a:off x="4917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algn="ctr" blurRad="63360" rotWithShape="0" sx="102000" sy="10200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5" name="직사각형 89"/>
              <p:cNvSpPr/>
              <p:nvPr/>
            </p:nvSpPr>
            <p:spPr>
              <a:xfrm>
                <a:off x="491760" y="6033960"/>
                <a:ext cx="2121480" cy="14220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96" name="TextBox 81"/>
            <p:cNvSpPr/>
            <p:nvPr/>
          </p:nvSpPr>
          <p:spPr>
            <a:xfrm>
              <a:off x="700920" y="3060000"/>
              <a:ext cx="1703520" cy="39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주제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97" name="그룹 82"/>
            <p:cNvGrpSpPr/>
            <p:nvPr/>
          </p:nvGrpSpPr>
          <p:grpSpPr>
            <a:xfrm>
              <a:off x="1379160" y="2344680"/>
              <a:ext cx="417240" cy="380160"/>
              <a:chOff x="1379160" y="2344680"/>
              <a:chExt cx="417240" cy="380160"/>
            </a:xfrm>
          </p:grpSpPr>
          <p:sp>
            <p:nvSpPr>
              <p:cNvPr id="198" name="육각형 85"/>
              <p:cNvSpPr/>
              <p:nvPr/>
            </p:nvSpPr>
            <p:spPr>
              <a:xfrm>
                <a:off x="138888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9" name="자유형: 도형 86"/>
              <p:cNvSpPr/>
              <p:nvPr/>
            </p:nvSpPr>
            <p:spPr>
              <a:xfrm rot="4666800">
                <a:off x="141480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0" name="TextBox 87"/>
              <p:cNvSpPr/>
              <p:nvPr/>
            </p:nvSpPr>
            <p:spPr>
              <a:xfrm>
                <a:off x="146520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1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01" name="TextBox 83"/>
            <p:cNvSpPr/>
            <p:nvPr/>
          </p:nvSpPr>
          <p:spPr>
            <a:xfrm>
              <a:off x="491760" y="4453200"/>
              <a:ext cx="2121480" cy="561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10000"/>
                </a:lnSpc>
                <a:buNone/>
              </a:pPr>
              <a:r>
                <a:rPr b="0" lang="ko-KR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반도체 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TASK HANDLER </a:t>
              </a:r>
              <a:r>
                <a:rPr b="0" lang="ko-KR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자동화 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:</a:t>
              </a:r>
              <a:endParaRPr b="0" lang="en-US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ko-KR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로봇암 활용 다단적재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(palletizing), </a:t>
              </a:r>
              <a:r>
                <a:rPr b="0" lang="ko-KR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배치</a:t>
              </a:r>
              <a:r>
                <a:rPr b="0" lang="en-US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(batch) </a:t>
              </a:r>
              <a:r>
                <a:rPr b="0" lang="ko-KR" sz="10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이송 시퀀스 제어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202" name="직선 연결선 84"/>
            <p:cNvSpPr/>
            <p:nvPr/>
          </p:nvSpPr>
          <p:spPr>
            <a:xfrm>
              <a:off x="1448640" y="4259880"/>
              <a:ext cx="208440" cy="36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3" name="그룹 90"/>
          <p:cNvGrpSpPr/>
          <p:nvPr/>
        </p:nvGrpSpPr>
        <p:grpSpPr>
          <a:xfrm>
            <a:off x="2774160" y="2369520"/>
            <a:ext cx="2121480" cy="3807000"/>
            <a:chOff x="2774160" y="2369520"/>
            <a:chExt cx="2121480" cy="3807000"/>
          </a:xfrm>
        </p:grpSpPr>
        <p:grpSp>
          <p:nvGrpSpPr>
            <p:cNvPr id="204" name="그룹 91"/>
            <p:cNvGrpSpPr/>
            <p:nvPr/>
          </p:nvGrpSpPr>
          <p:grpSpPr>
            <a:xfrm>
              <a:off x="2774160" y="2567520"/>
              <a:ext cx="2121480" cy="3609000"/>
              <a:chOff x="2774160" y="2567520"/>
              <a:chExt cx="2121480" cy="3609000"/>
            </a:xfrm>
          </p:grpSpPr>
          <p:sp>
            <p:nvSpPr>
              <p:cNvPr id="205" name="사각형: 둥근 위쪽 모서리 99"/>
              <p:cNvSpPr/>
              <p:nvPr/>
            </p:nvSpPr>
            <p:spPr>
              <a:xfrm>
                <a:off x="27741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algn="ctr" blurRad="63360" rotWithShape="0" sx="102000" sy="10200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직사각형 100"/>
              <p:cNvSpPr/>
              <p:nvPr/>
            </p:nvSpPr>
            <p:spPr>
              <a:xfrm>
                <a:off x="2774160" y="6033960"/>
                <a:ext cx="2121480" cy="142200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07" name="그룹 92"/>
            <p:cNvGrpSpPr/>
            <p:nvPr/>
          </p:nvGrpSpPr>
          <p:grpSpPr>
            <a:xfrm>
              <a:off x="3643560" y="2369520"/>
              <a:ext cx="442440" cy="366480"/>
              <a:chOff x="3643560" y="2369520"/>
              <a:chExt cx="442440" cy="366480"/>
            </a:xfrm>
          </p:grpSpPr>
          <p:sp>
            <p:nvSpPr>
              <p:cNvPr id="208" name="육각형 96"/>
              <p:cNvSpPr/>
              <p:nvPr/>
            </p:nvSpPr>
            <p:spPr>
              <a:xfrm>
                <a:off x="367848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자유형: 도형 97"/>
              <p:cNvSpPr/>
              <p:nvPr/>
            </p:nvSpPr>
            <p:spPr>
              <a:xfrm rot="4666800">
                <a:off x="3679200" y="239256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TextBox 98"/>
              <p:cNvSpPr/>
              <p:nvPr/>
            </p:nvSpPr>
            <p:spPr>
              <a:xfrm>
                <a:off x="375480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2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11" name="TextBox 93"/>
            <p:cNvSpPr/>
            <p:nvPr/>
          </p:nvSpPr>
          <p:spPr>
            <a:xfrm>
              <a:off x="2983320" y="3060000"/>
              <a:ext cx="1703520" cy="40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900" spc="-1" strike="noStrike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내용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212" name="TextBox 94"/>
            <p:cNvSpPr/>
            <p:nvPr/>
          </p:nvSpPr>
          <p:spPr>
            <a:xfrm>
              <a:off x="2774160" y="4453200"/>
              <a:ext cx="2121480" cy="93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Sequntial pick &amp; place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Logic &amp; State Management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Batch Processing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13" name="직선 연결선 95"/>
            <p:cNvSpPr/>
            <p:nvPr/>
          </p:nvSpPr>
          <p:spPr>
            <a:xfrm>
              <a:off x="3731040" y="4259880"/>
              <a:ext cx="208440" cy="36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14" name="그룹 101"/>
          <p:cNvGrpSpPr/>
          <p:nvPr/>
        </p:nvGrpSpPr>
        <p:grpSpPr>
          <a:xfrm>
            <a:off x="5054400" y="2344680"/>
            <a:ext cx="2123640" cy="3831840"/>
            <a:chOff x="5054400" y="2344680"/>
            <a:chExt cx="2123640" cy="3831840"/>
          </a:xfrm>
        </p:grpSpPr>
        <p:grpSp>
          <p:nvGrpSpPr>
            <p:cNvPr id="215" name="그룹 102"/>
            <p:cNvGrpSpPr/>
            <p:nvPr/>
          </p:nvGrpSpPr>
          <p:grpSpPr>
            <a:xfrm>
              <a:off x="5056560" y="2567520"/>
              <a:ext cx="2121480" cy="3609000"/>
              <a:chOff x="5056560" y="2567520"/>
              <a:chExt cx="2121480" cy="3609000"/>
            </a:xfrm>
          </p:grpSpPr>
          <p:sp>
            <p:nvSpPr>
              <p:cNvPr id="216" name="사각형: 둥근 위쪽 모서리 110"/>
              <p:cNvSpPr/>
              <p:nvPr/>
            </p:nvSpPr>
            <p:spPr>
              <a:xfrm>
                <a:off x="50565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algn="ctr" blurRad="63360" rotWithShape="0" sx="102000" sy="10200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" name="직사각형 111"/>
              <p:cNvSpPr/>
              <p:nvPr/>
            </p:nvSpPr>
            <p:spPr>
              <a:xfrm>
                <a:off x="5056560" y="6033960"/>
                <a:ext cx="2121480" cy="14220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8" name="그룹 103"/>
            <p:cNvGrpSpPr/>
            <p:nvPr/>
          </p:nvGrpSpPr>
          <p:grpSpPr>
            <a:xfrm>
              <a:off x="5903640" y="2344680"/>
              <a:ext cx="417600" cy="380160"/>
              <a:chOff x="5903640" y="2344680"/>
              <a:chExt cx="417600" cy="380160"/>
            </a:xfrm>
          </p:grpSpPr>
          <p:sp>
            <p:nvSpPr>
              <p:cNvPr id="219" name="육각형 107"/>
              <p:cNvSpPr/>
              <p:nvPr/>
            </p:nvSpPr>
            <p:spPr>
              <a:xfrm>
                <a:off x="591372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0" name="자유형: 도형 108"/>
              <p:cNvSpPr/>
              <p:nvPr/>
            </p:nvSpPr>
            <p:spPr>
              <a:xfrm rot="4666800">
                <a:off x="593928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1" name="TextBox 109"/>
              <p:cNvSpPr/>
              <p:nvPr/>
            </p:nvSpPr>
            <p:spPr>
              <a:xfrm>
                <a:off x="599004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3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22" name="TextBox 104"/>
            <p:cNvSpPr/>
            <p:nvPr/>
          </p:nvSpPr>
          <p:spPr>
            <a:xfrm>
              <a:off x="5265720" y="3060000"/>
              <a:ext cx="1703520" cy="39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개발환경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3" name="TextBox 105"/>
            <p:cNvSpPr/>
            <p:nvPr/>
          </p:nvSpPr>
          <p:spPr>
            <a:xfrm>
              <a:off x="5054400" y="4453200"/>
              <a:ext cx="2121480" cy="49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0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두산로보틱스 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M0609,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b="0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개발자 훈련생 </a:t>
              </a:r>
              <a:r>
                <a:rPr b="0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4</a:t>
              </a:r>
              <a:r>
                <a:rPr b="0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명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24" name="직선 연결선 106"/>
            <p:cNvSpPr/>
            <p:nvPr/>
          </p:nvSpPr>
          <p:spPr>
            <a:xfrm>
              <a:off x="6011280" y="4259880"/>
              <a:ext cx="208440" cy="36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25" name="그룹 112"/>
          <p:cNvGrpSpPr/>
          <p:nvPr/>
        </p:nvGrpSpPr>
        <p:grpSpPr>
          <a:xfrm>
            <a:off x="9616680" y="2344680"/>
            <a:ext cx="2126160" cy="3831840"/>
            <a:chOff x="9616680" y="2344680"/>
            <a:chExt cx="2126160" cy="3831840"/>
          </a:xfrm>
        </p:grpSpPr>
        <p:grpSp>
          <p:nvGrpSpPr>
            <p:cNvPr id="226" name="그룹 113"/>
            <p:cNvGrpSpPr/>
            <p:nvPr/>
          </p:nvGrpSpPr>
          <p:grpSpPr>
            <a:xfrm>
              <a:off x="9621360" y="2567520"/>
              <a:ext cx="2121480" cy="3609000"/>
              <a:chOff x="9621360" y="2567520"/>
              <a:chExt cx="2121480" cy="3609000"/>
            </a:xfrm>
          </p:grpSpPr>
          <p:sp>
            <p:nvSpPr>
              <p:cNvPr id="227" name="사각형: 둥근 위쪽 모서리 121"/>
              <p:cNvSpPr/>
              <p:nvPr/>
            </p:nvSpPr>
            <p:spPr>
              <a:xfrm>
                <a:off x="96213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algn="ctr" blurRad="63360" rotWithShape="0" sx="102000" sy="10200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8" name="직사각형 122"/>
              <p:cNvSpPr/>
              <p:nvPr/>
            </p:nvSpPr>
            <p:spPr>
              <a:xfrm>
                <a:off x="9621360" y="6033960"/>
                <a:ext cx="2121480" cy="14220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9" name="그룹 114"/>
            <p:cNvGrpSpPr/>
            <p:nvPr/>
          </p:nvGrpSpPr>
          <p:grpSpPr>
            <a:xfrm>
              <a:off x="10468440" y="2344680"/>
              <a:ext cx="417600" cy="380160"/>
              <a:chOff x="10468440" y="2344680"/>
              <a:chExt cx="417600" cy="380160"/>
            </a:xfrm>
          </p:grpSpPr>
          <p:sp>
            <p:nvSpPr>
              <p:cNvPr id="230" name="육각형 118"/>
              <p:cNvSpPr/>
              <p:nvPr/>
            </p:nvSpPr>
            <p:spPr>
              <a:xfrm>
                <a:off x="1047852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1" name="자유형: 도형 119"/>
              <p:cNvSpPr/>
              <p:nvPr/>
            </p:nvSpPr>
            <p:spPr>
              <a:xfrm rot="4666800">
                <a:off x="1050408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2" name="TextBox 120"/>
              <p:cNvSpPr/>
              <p:nvPr/>
            </p:nvSpPr>
            <p:spPr>
              <a:xfrm>
                <a:off x="1055484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5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233" name="TextBox 115"/>
            <p:cNvSpPr/>
            <p:nvPr/>
          </p:nvSpPr>
          <p:spPr>
            <a:xfrm>
              <a:off x="9823320" y="3060000"/>
              <a:ext cx="1703520" cy="39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기대 효과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34" name="TextBox 116"/>
            <p:cNvSpPr/>
            <p:nvPr/>
          </p:nvSpPr>
          <p:spPr>
            <a:xfrm>
              <a:off x="9616680" y="4453200"/>
              <a:ext cx="2121480" cy="129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10000"/>
                </a:lnSpc>
                <a:buNone/>
              </a:pPr>
              <a:r>
                <a:rPr b="1" lang="ko-KR" sz="12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물류 효율성 및 공간 최적화</a:t>
              </a:r>
              <a:r>
                <a:rPr b="1" lang="en-US" sz="12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(space efifciency)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0000"/>
                </a:lnSpc>
                <a:buNone/>
              </a:pPr>
              <a:r>
                <a:rPr b="1" lang="ko-KR" sz="12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공정 유연성 확보</a:t>
              </a:r>
              <a:r>
                <a:rPr b="1" lang="en-US" sz="12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(process flexibility)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10000"/>
                </a:lnSpc>
                <a:buNone/>
              </a:pPr>
              <a:r>
                <a:rPr b="1" lang="ko-KR" sz="1200" spc="-1" strike="noStrike">
                  <a:solidFill>
                    <a:srgbClr val="000000"/>
                  </a:solidFill>
                  <a:latin typeface="Malgun Gothic"/>
                  <a:ea typeface="Malgun Gothic"/>
                </a:rPr>
                <a:t>작업자 피로도 감소 및 단순반복 제거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35" name="직선 연결선 117"/>
            <p:cNvSpPr/>
            <p:nvPr/>
          </p:nvSpPr>
          <p:spPr>
            <a:xfrm>
              <a:off x="10573560" y="4259880"/>
              <a:ext cx="208440" cy="36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6" name="TextBox 77"/>
          <p:cNvSpPr/>
          <p:nvPr/>
        </p:nvSpPr>
        <p:spPr>
          <a:xfrm>
            <a:off x="7358040" y="4437000"/>
            <a:ext cx="2121480" cy="69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buNone/>
            </a:pPr>
            <a:r>
              <a:rPr b="1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버퍼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(buffer) </a:t>
            </a:r>
            <a:r>
              <a:rPr b="1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관리 구현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</a:pPr>
            <a:r>
              <a:rPr b="1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조건부 분기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(conditional branching)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183;p19" descr="image.png"/>
          <p:cNvPicPr/>
          <p:nvPr/>
        </p:nvPicPr>
        <p:blipFill>
          <a:blip r:embed="rId1"/>
          <a:stretch/>
        </p:blipFill>
        <p:spPr>
          <a:xfrm>
            <a:off x="571680" y="1242000"/>
            <a:ext cx="11048400" cy="34376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823" name="Google Shape;184;p 2"/>
          <p:cNvGraphicFramePr/>
          <p:nvPr/>
        </p:nvGraphicFramePr>
        <p:xfrm>
          <a:off x="581040" y="1251360"/>
          <a:ext cx="11029320" cy="3418920"/>
        </p:xfrm>
        <a:graphic>
          <a:graphicData uri="http://schemas.openxmlformats.org/drawingml/2006/table">
            <a:tbl>
              <a:tblPr/>
              <a:tblGrid>
                <a:gridCol w="2757240"/>
                <a:gridCol w="4963320"/>
                <a:gridCol w="3309120"/>
              </a:tblGrid>
              <a:tr h="68364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</a:rPr>
                        <a:t>평가 항목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</a:rPr>
                        <a:t>세부 기준 </a:t>
                      </a:r>
                      <a:r>
                        <a:rPr b="1" lang="en-US" sz="1500" spc="-1" strike="noStrik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</a:rPr>
                        <a:t>(Criteria)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</a:rPr>
                        <a:t>달성 여부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005088"/>
                    </a:solidFill>
                  </a:tcPr>
                </a:tc>
              </a:tr>
              <a:tr h="68364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실시간성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UI-</a:t>
                      </a: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로봇 데이터 동기화 지연 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(500ms </a:t>
                      </a: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이내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달성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(</a:t>
                      </a: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약 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200ms)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8364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안정성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네트워크 단절 시 예외 처리 및 재연결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달성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(Off-line </a:t>
                      </a: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모드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8364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안전성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비상 정지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(Emergency Stop) </a:t>
                      </a: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및 복구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(Reset)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달성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(Service </a:t>
                      </a: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연동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84720"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보안성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외부 접속 제어 및 인증 키 관리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3360" rIns="633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달성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 </a:t>
                      </a:r>
                      <a:r>
                        <a:rPr b="0" lang="en-US" sz="1500" spc="-1" strike="noStrike">
                          <a:solidFill>
                            <a:srgbClr val="1e293b"/>
                          </a:solidFill>
                          <a:latin typeface="Noto Sans KR"/>
                          <a:ea typeface="Noto Sans KR"/>
                        </a:rPr>
                        <a:t>(Admin SDK)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anchor="ctr" marL="63360" marR="6336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4" name="Google Shape;185;p 2"/>
          <p:cNvSpPr/>
          <p:nvPr/>
        </p:nvSpPr>
        <p:spPr>
          <a:xfrm>
            <a:off x="581040" y="2570760"/>
            <a:ext cx="275688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Google Shape;186;p 2"/>
          <p:cNvSpPr/>
          <p:nvPr/>
        </p:nvSpPr>
        <p:spPr>
          <a:xfrm>
            <a:off x="3338640" y="2570760"/>
            <a:ext cx="49626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Google Shape;187;p 2"/>
          <p:cNvSpPr/>
          <p:nvPr/>
        </p:nvSpPr>
        <p:spPr>
          <a:xfrm>
            <a:off x="8301960" y="2570760"/>
            <a:ext cx="33084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Google Shape;188;p 2"/>
          <p:cNvSpPr/>
          <p:nvPr/>
        </p:nvSpPr>
        <p:spPr>
          <a:xfrm>
            <a:off x="581040" y="3265920"/>
            <a:ext cx="275688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Google Shape;189;p 2"/>
          <p:cNvSpPr/>
          <p:nvPr/>
        </p:nvSpPr>
        <p:spPr>
          <a:xfrm>
            <a:off x="3338640" y="3265920"/>
            <a:ext cx="49626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Google Shape;190;p 2"/>
          <p:cNvSpPr/>
          <p:nvPr/>
        </p:nvSpPr>
        <p:spPr>
          <a:xfrm>
            <a:off x="8301960" y="3265920"/>
            <a:ext cx="33084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Google Shape;191;p 2"/>
          <p:cNvSpPr/>
          <p:nvPr/>
        </p:nvSpPr>
        <p:spPr>
          <a:xfrm>
            <a:off x="581040" y="3961440"/>
            <a:ext cx="275688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Google Shape;192;p 2"/>
          <p:cNvSpPr/>
          <p:nvPr/>
        </p:nvSpPr>
        <p:spPr>
          <a:xfrm>
            <a:off x="3338640" y="3961440"/>
            <a:ext cx="49626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Google Shape;193;p 2"/>
          <p:cNvSpPr/>
          <p:nvPr/>
        </p:nvSpPr>
        <p:spPr>
          <a:xfrm>
            <a:off x="8301960" y="3961440"/>
            <a:ext cx="33084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Google Shape;194;p 2"/>
          <p:cNvSpPr/>
          <p:nvPr/>
        </p:nvSpPr>
        <p:spPr>
          <a:xfrm>
            <a:off x="581040" y="4656600"/>
            <a:ext cx="275688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Google Shape;195;p 2"/>
          <p:cNvSpPr/>
          <p:nvPr/>
        </p:nvSpPr>
        <p:spPr>
          <a:xfrm>
            <a:off x="3338640" y="4656600"/>
            <a:ext cx="49626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Google Shape;196;p 2"/>
          <p:cNvSpPr/>
          <p:nvPr/>
        </p:nvSpPr>
        <p:spPr>
          <a:xfrm>
            <a:off x="8301960" y="4656600"/>
            <a:ext cx="3308400" cy="8640"/>
          </a:xfrm>
          <a:prstGeom prst="rect">
            <a:avLst/>
          </a:prstGeom>
          <a:solidFill>
            <a:srgbClr val="e2e8f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Google Shape;197;p 2"/>
          <p:cNvSpPr/>
          <p:nvPr/>
        </p:nvSpPr>
        <p:spPr>
          <a:xfrm>
            <a:off x="571680" y="476280"/>
            <a:ext cx="1161972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9000"/>
              </a:lnSpc>
              <a:buNone/>
              <a:tabLst>
                <a:tab algn="l" pos="0"/>
              </a:tabLst>
            </a:pPr>
            <a:r>
              <a:rPr b="1" lang="ko-KR" sz="3150" spc="-1" strike="noStrike">
                <a:solidFill>
                  <a:srgbClr val="005088"/>
                </a:solidFill>
                <a:latin typeface="Noto Sans KR"/>
                <a:ea typeface="Noto Sans KR"/>
              </a:rPr>
              <a:t>시스템 평가 기준 및 달성도</a:t>
            </a:r>
            <a:endParaRPr b="0" lang="en-US" sz="31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38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839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40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41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842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4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845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46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47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848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849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850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851" name="그래픽 14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852" name="직각 삼각형 17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3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사각형: 둥근 한쪽 모서리 38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55" name="그룹 2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856" name="TextBox 2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57" name="TextBox 10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58" name="TextBox 12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859" name="TextBox 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TextBox 3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1" name="그룹 13"/>
          <p:cNvGrpSpPr/>
          <p:nvPr/>
        </p:nvGrpSpPr>
        <p:grpSpPr>
          <a:xfrm>
            <a:off x="541800" y="1430280"/>
            <a:ext cx="10525320" cy="363960"/>
            <a:chOff x="541800" y="1430280"/>
            <a:chExt cx="10525320" cy="363960"/>
          </a:xfrm>
        </p:grpSpPr>
        <p:sp>
          <p:nvSpPr>
            <p:cNvPr id="862" name="TextBox 23"/>
            <p:cNvSpPr/>
            <p:nvPr/>
          </p:nvSpPr>
          <p:spPr>
            <a:xfrm>
              <a:off x="743760" y="1430280"/>
              <a:ext cx="10323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63" name="그래픽 43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64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080" y="1917000"/>
            <a:ext cx="12191040" cy="232560"/>
          </a:xfrm>
          <a:prstGeom prst="rect">
            <a:avLst/>
          </a:prstGeom>
          <a:ln w="0">
            <a:noFill/>
          </a:ln>
        </p:spPr>
      </p:pic>
      <p:pic>
        <p:nvPicPr>
          <p:cNvPr id="865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080"/>
            <a:ext cx="4527000" cy="2421000"/>
          </a:xfrm>
          <a:prstGeom prst="rect">
            <a:avLst/>
          </a:prstGeom>
          <a:ln w="0">
            <a:noFill/>
          </a:ln>
        </p:spPr>
      </p:pic>
      <p:pic>
        <p:nvPicPr>
          <p:cNvPr id="866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400"/>
            <a:ext cx="1451520" cy="916200"/>
          </a:xfrm>
          <a:prstGeom prst="rect">
            <a:avLst/>
          </a:prstGeom>
          <a:ln w="0">
            <a:noFill/>
          </a:ln>
        </p:spPr>
      </p:pic>
      <p:pic>
        <p:nvPicPr>
          <p:cNvPr id="867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720" cy="108720"/>
          </a:xfrm>
          <a:prstGeom prst="rect">
            <a:avLst/>
          </a:prstGeom>
          <a:ln w="0">
            <a:noFill/>
          </a:ln>
        </p:spPr>
      </p:pic>
      <p:pic>
        <p:nvPicPr>
          <p:cNvPr id="868" name="그래픽 14" descr=""/>
          <p:cNvPicPr/>
          <p:nvPr/>
        </p:nvPicPr>
        <p:blipFill>
          <a:blip r:embed="rId5"/>
          <a:stretch/>
        </p:blipFill>
        <p:spPr>
          <a:xfrm rot="21165600">
            <a:off x="8620560" y="4761360"/>
            <a:ext cx="3709440" cy="1868400"/>
          </a:xfrm>
          <a:prstGeom prst="rect">
            <a:avLst/>
          </a:prstGeom>
          <a:ln w="0">
            <a:noFill/>
          </a:ln>
        </p:spPr>
      </p:pic>
      <p:sp>
        <p:nvSpPr>
          <p:cNvPr id="869" name="직각 삼각형 17"/>
          <p:cNvSpPr/>
          <p:nvPr/>
        </p:nvSpPr>
        <p:spPr>
          <a:xfrm flipH="1">
            <a:off x="10498320" y="5013720"/>
            <a:ext cx="1692000" cy="137196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0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000" cy="153000"/>
          </a:xfrm>
          <a:prstGeom prst="rect">
            <a:avLst/>
          </a:prstGeom>
          <a:ln w="0">
            <a:noFill/>
          </a:ln>
        </p:spPr>
      </p:pic>
      <p:sp>
        <p:nvSpPr>
          <p:cNvPr id="871" name="사각형: 둥근 모서리 4"/>
          <p:cNvSpPr/>
          <p:nvPr/>
        </p:nvSpPr>
        <p:spPr>
          <a:xfrm>
            <a:off x="1136160" y="2591280"/>
            <a:ext cx="2632320" cy="32176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4000" spc="-1" strike="noStrike">
                <a:solidFill>
                  <a:srgbClr val="ffffff"/>
                </a:solidFill>
                <a:latin typeface="맑은 고딕"/>
                <a:ea typeface="DejaVu Sans"/>
              </a:rPr>
              <a:t>상하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4000" spc="-1" strike="noStrike">
                <a:solidFill>
                  <a:srgbClr val="ffffff"/>
                </a:solidFill>
                <a:latin typeface="맑은 고딕"/>
                <a:ea typeface="DejaVu Sans"/>
              </a:rPr>
              <a:t>탐색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72" name="사각형: 둥근 모서리 6"/>
          <p:cNvSpPr/>
          <p:nvPr/>
        </p:nvSpPr>
        <p:spPr>
          <a:xfrm>
            <a:off x="4836240" y="2591280"/>
            <a:ext cx="2632320" cy="32176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3600" spc="-1" strike="noStrike">
                <a:solidFill>
                  <a:srgbClr val="ffffff"/>
                </a:solidFill>
                <a:latin typeface="맑은 고딕"/>
                <a:ea typeface="DejaVu Sans"/>
              </a:rPr>
              <a:t>상하 좌우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4000" spc="-1" strike="noStrike">
                <a:solidFill>
                  <a:srgbClr val="ffffff"/>
                </a:solidFill>
                <a:latin typeface="맑은 고딕"/>
                <a:ea typeface="DejaVu Sans"/>
              </a:rPr>
              <a:t>탐색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73" name="사각형: 둥근 모서리 8"/>
          <p:cNvSpPr/>
          <p:nvPr/>
        </p:nvSpPr>
        <p:spPr>
          <a:xfrm>
            <a:off x="8536680" y="2591280"/>
            <a:ext cx="2632320" cy="32176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4000" spc="-1" strike="noStrike">
                <a:solidFill>
                  <a:srgbClr val="ffffff"/>
                </a:solidFill>
                <a:latin typeface="맑은 고딕"/>
                <a:ea typeface="DejaVu Sans"/>
              </a:rPr>
              <a:t>슬라이드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ko-KR" sz="4000" spc="-1" strike="noStrike">
                <a:solidFill>
                  <a:srgbClr val="ffffff"/>
                </a:solidFill>
                <a:latin typeface="맑은 고딕"/>
                <a:ea typeface="DejaVu Sans"/>
              </a:rPr>
              <a:t>탐색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사각형: 둥근 한쪽 모서리 38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75" name="그룹 2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876" name="TextBox 2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77" name="TextBox 10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78" name="TextBox 12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879" name="TextBox 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TextBox 3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1" name="그룹 13"/>
          <p:cNvGrpSpPr/>
          <p:nvPr/>
        </p:nvGrpSpPr>
        <p:grpSpPr>
          <a:xfrm>
            <a:off x="541800" y="1430280"/>
            <a:ext cx="10525320" cy="363960"/>
            <a:chOff x="541800" y="1430280"/>
            <a:chExt cx="10525320" cy="363960"/>
          </a:xfrm>
        </p:grpSpPr>
        <p:sp>
          <p:nvSpPr>
            <p:cNvPr id="882" name="TextBox 23"/>
            <p:cNvSpPr/>
            <p:nvPr/>
          </p:nvSpPr>
          <p:spPr>
            <a:xfrm>
              <a:off x="743760" y="1430280"/>
              <a:ext cx="10323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 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상하 탐색 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83" name="그래픽 43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84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080" y="1917000"/>
            <a:ext cx="12191040" cy="232560"/>
          </a:xfrm>
          <a:prstGeom prst="rect">
            <a:avLst/>
          </a:prstGeom>
          <a:ln w="0">
            <a:noFill/>
          </a:ln>
        </p:spPr>
      </p:pic>
      <p:pic>
        <p:nvPicPr>
          <p:cNvPr id="885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080"/>
            <a:ext cx="4527000" cy="2421000"/>
          </a:xfrm>
          <a:prstGeom prst="rect">
            <a:avLst/>
          </a:prstGeom>
          <a:ln w="0">
            <a:noFill/>
          </a:ln>
        </p:spPr>
      </p:pic>
      <p:pic>
        <p:nvPicPr>
          <p:cNvPr id="886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400"/>
            <a:ext cx="1451520" cy="916200"/>
          </a:xfrm>
          <a:prstGeom prst="rect">
            <a:avLst/>
          </a:prstGeom>
          <a:ln w="0">
            <a:noFill/>
          </a:ln>
        </p:spPr>
      </p:pic>
      <p:pic>
        <p:nvPicPr>
          <p:cNvPr id="887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720" cy="108720"/>
          </a:xfrm>
          <a:prstGeom prst="rect">
            <a:avLst/>
          </a:prstGeom>
          <a:ln w="0">
            <a:noFill/>
          </a:ln>
        </p:spPr>
      </p:pic>
      <p:pic>
        <p:nvPicPr>
          <p:cNvPr id="888" name="그래픽 14" descr=""/>
          <p:cNvPicPr/>
          <p:nvPr/>
        </p:nvPicPr>
        <p:blipFill>
          <a:blip r:embed="rId5"/>
          <a:stretch/>
        </p:blipFill>
        <p:spPr>
          <a:xfrm rot="21165600">
            <a:off x="8620560" y="4761360"/>
            <a:ext cx="3709440" cy="1868400"/>
          </a:xfrm>
          <a:prstGeom prst="rect">
            <a:avLst/>
          </a:prstGeom>
          <a:ln w="0">
            <a:noFill/>
          </a:ln>
        </p:spPr>
      </p:pic>
      <p:sp>
        <p:nvSpPr>
          <p:cNvPr id="889" name="직각 삼각형 17"/>
          <p:cNvSpPr/>
          <p:nvPr/>
        </p:nvSpPr>
        <p:spPr>
          <a:xfrm flipH="1">
            <a:off x="10498320" y="5013720"/>
            <a:ext cx="1692000" cy="137196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0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000" cy="153000"/>
          </a:xfrm>
          <a:prstGeom prst="rect">
            <a:avLst/>
          </a:prstGeom>
          <a:ln w="0">
            <a:noFill/>
          </a:ln>
        </p:spPr>
      </p:pic>
      <p:sp>
        <p:nvSpPr>
          <p:cNvPr id="891" name="내용 개체 틀 2"/>
          <p:cNvSpPr/>
          <p:nvPr/>
        </p:nvSpPr>
        <p:spPr>
          <a:xfrm>
            <a:off x="7323840" y="2271960"/>
            <a:ext cx="4583880" cy="386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본 영상은 상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·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 탐색 기반 알고리즘 개발 이후의 시연 영상</a:t>
            </a:r>
            <a:br>
              <a:rPr sz="2000"/>
            </a:b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다만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실험 환경에서 슬롯이 완전히 고정되지 않아</a:t>
            </a:r>
            <a:br>
              <a:rPr sz="2000"/>
            </a:b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정밀도가 충분히 확보되지 못한 한계 확인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해당 시연을 통해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br>
              <a:rPr sz="2000"/>
            </a:b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슬롯을 상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·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하 방향으로만 탐색할 경우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br>
              <a:rPr sz="2000"/>
            </a:b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목표 위치가 좌우로 조금만 빗나가도 더 이상 탐색이 불가능하다는 구조적 한계를 확인</a:t>
            </a:r>
            <a:endParaRPr b="0" lang="en-US" sz="2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따라서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본 방식은 실제 적용이 어렵다고 판단하여 사용하지 않기로 결정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사각형: 둥근 한쪽 모서리 38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93" name="그룹 2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894" name="TextBox 2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895" name="TextBox 10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896" name="TextBox 12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897" name="TextBox 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TextBox 3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9" name="그룹 13"/>
          <p:cNvGrpSpPr/>
          <p:nvPr/>
        </p:nvGrpSpPr>
        <p:grpSpPr>
          <a:xfrm>
            <a:off x="541800" y="1430280"/>
            <a:ext cx="10525320" cy="363960"/>
            <a:chOff x="541800" y="1430280"/>
            <a:chExt cx="10525320" cy="363960"/>
          </a:xfrm>
        </p:grpSpPr>
        <p:sp>
          <p:nvSpPr>
            <p:cNvPr id="900" name="TextBox 23"/>
            <p:cNvSpPr/>
            <p:nvPr/>
          </p:nvSpPr>
          <p:spPr>
            <a:xfrm>
              <a:off x="743760" y="1430280"/>
              <a:ext cx="10323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 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상하좌우 탐색 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01" name="그래픽 43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02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080" y="1917000"/>
            <a:ext cx="12191040" cy="232560"/>
          </a:xfrm>
          <a:prstGeom prst="rect">
            <a:avLst/>
          </a:prstGeom>
          <a:ln w="0">
            <a:noFill/>
          </a:ln>
        </p:spPr>
      </p:pic>
      <p:pic>
        <p:nvPicPr>
          <p:cNvPr id="903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080"/>
            <a:ext cx="4527000" cy="2421000"/>
          </a:xfrm>
          <a:prstGeom prst="rect">
            <a:avLst/>
          </a:prstGeom>
          <a:ln w="0">
            <a:noFill/>
          </a:ln>
        </p:spPr>
      </p:pic>
      <p:pic>
        <p:nvPicPr>
          <p:cNvPr id="904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400"/>
            <a:ext cx="1451520" cy="916200"/>
          </a:xfrm>
          <a:prstGeom prst="rect">
            <a:avLst/>
          </a:prstGeom>
          <a:ln w="0">
            <a:noFill/>
          </a:ln>
        </p:spPr>
      </p:pic>
      <p:pic>
        <p:nvPicPr>
          <p:cNvPr id="905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720" cy="108720"/>
          </a:xfrm>
          <a:prstGeom prst="rect">
            <a:avLst/>
          </a:prstGeom>
          <a:ln w="0">
            <a:noFill/>
          </a:ln>
        </p:spPr>
      </p:pic>
      <p:pic>
        <p:nvPicPr>
          <p:cNvPr id="906" name="그래픽 14" descr=""/>
          <p:cNvPicPr/>
          <p:nvPr/>
        </p:nvPicPr>
        <p:blipFill>
          <a:blip r:embed="rId5"/>
          <a:stretch/>
        </p:blipFill>
        <p:spPr>
          <a:xfrm rot="21165600">
            <a:off x="8620560" y="4761360"/>
            <a:ext cx="3709440" cy="1868400"/>
          </a:xfrm>
          <a:prstGeom prst="rect">
            <a:avLst/>
          </a:prstGeom>
          <a:ln w="0">
            <a:noFill/>
          </a:ln>
        </p:spPr>
      </p:pic>
      <p:sp>
        <p:nvSpPr>
          <p:cNvPr id="907" name="직각 삼각형 17"/>
          <p:cNvSpPr/>
          <p:nvPr/>
        </p:nvSpPr>
        <p:spPr>
          <a:xfrm flipH="1">
            <a:off x="10498320" y="5013720"/>
            <a:ext cx="1692000" cy="137196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8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000" cy="153000"/>
          </a:xfrm>
          <a:prstGeom prst="rect">
            <a:avLst/>
          </a:prstGeom>
          <a:ln w="0">
            <a:noFill/>
          </a:ln>
        </p:spPr>
      </p:pic>
      <p:pic>
        <p:nvPicPr>
          <p:cNvPr id="909" name="그림 132" descr=""/>
          <p:cNvPicPr/>
          <p:nvPr/>
        </p:nvPicPr>
        <p:blipFill>
          <a:blip r:embed="rId7"/>
          <a:stretch/>
        </p:blipFill>
        <p:spPr>
          <a:xfrm>
            <a:off x="6048720" y="621000"/>
            <a:ext cx="457056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사각형: 둥근 한쪽 모서리 38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11" name="그룹 2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912" name="TextBox 2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13" name="TextBox 10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14" name="TextBox 12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915" name="TextBox 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TextBox 3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17" name="그룹 13"/>
          <p:cNvGrpSpPr/>
          <p:nvPr/>
        </p:nvGrpSpPr>
        <p:grpSpPr>
          <a:xfrm>
            <a:off x="541800" y="1430280"/>
            <a:ext cx="10525320" cy="363960"/>
            <a:chOff x="541800" y="1430280"/>
            <a:chExt cx="10525320" cy="363960"/>
          </a:xfrm>
        </p:grpSpPr>
        <p:sp>
          <p:nvSpPr>
            <p:cNvPr id="918" name="TextBox 23"/>
            <p:cNvSpPr/>
            <p:nvPr/>
          </p:nvSpPr>
          <p:spPr>
            <a:xfrm>
              <a:off x="743760" y="1430280"/>
              <a:ext cx="10323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 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슬라이드 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19" name="그래픽 43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20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080" y="1917000"/>
            <a:ext cx="12191040" cy="232560"/>
          </a:xfrm>
          <a:prstGeom prst="rect">
            <a:avLst/>
          </a:prstGeom>
          <a:ln w="0">
            <a:noFill/>
          </a:ln>
        </p:spPr>
      </p:pic>
      <p:pic>
        <p:nvPicPr>
          <p:cNvPr id="921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080"/>
            <a:ext cx="4527000" cy="2421000"/>
          </a:xfrm>
          <a:prstGeom prst="rect">
            <a:avLst/>
          </a:prstGeom>
          <a:ln w="0">
            <a:noFill/>
          </a:ln>
        </p:spPr>
      </p:pic>
      <p:pic>
        <p:nvPicPr>
          <p:cNvPr id="922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400"/>
            <a:ext cx="1451520" cy="916200"/>
          </a:xfrm>
          <a:prstGeom prst="rect">
            <a:avLst/>
          </a:prstGeom>
          <a:ln w="0">
            <a:noFill/>
          </a:ln>
        </p:spPr>
      </p:pic>
      <p:pic>
        <p:nvPicPr>
          <p:cNvPr id="923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720" cy="108720"/>
          </a:xfrm>
          <a:prstGeom prst="rect">
            <a:avLst/>
          </a:prstGeom>
          <a:ln w="0">
            <a:noFill/>
          </a:ln>
        </p:spPr>
      </p:pic>
      <p:pic>
        <p:nvPicPr>
          <p:cNvPr id="924" name="그래픽 14" descr=""/>
          <p:cNvPicPr/>
          <p:nvPr/>
        </p:nvPicPr>
        <p:blipFill>
          <a:blip r:embed="rId5"/>
          <a:stretch/>
        </p:blipFill>
        <p:spPr>
          <a:xfrm rot="21165600">
            <a:off x="8620560" y="4761360"/>
            <a:ext cx="3709440" cy="1868400"/>
          </a:xfrm>
          <a:prstGeom prst="rect">
            <a:avLst/>
          </a:prstGeom>
          <a:ln w="0">
            <a:noFill/>
          </a:ln>
        </p:spPr>
      </p:pic>
      <p:sp>
        <p:nvSpPr>
          <p:cNvPr id="925" name="직각 삼각형 17"/>
          <p:cNvSpPr/>
          <p:nvPr/>
        </p:nvSpPr>
        <p:spPr>
          <a:xfrm flipH="1">
            <a:off x="10498320" y="5013720"/>
            <a:ext cx="1692000" cy="137196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6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000" cy="153000"/>
          </a:xfrm>
          <a:prstGeom prst="rect">
            <a:avLst/>
          </a:prstGeom>
          <a:ln w="0">
            <a:noFill/>
          </a:ln>
        </p:spPr>
      </p:pic>
      <p:pic>
        <p:nvPicPr>
          <p:cNvPr id="927" name="그림 151" descr=""/>
          <p:cNvPicPr/>
          <p:nvPr/>
        </p:nvPicPr>
        <p:blipFill>
          <a:blip r:embed="rId7"/>
          <a:stretch/>
        </p:blipFill>
        <p:spPr>
          <a:xfrm>
            <a:off x="6588720" y="1602360"/>
            <a:ext cx="3598920" cy="471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사각형: 둥근 한쪽 모서리 4"/>
          <p:cNvSpPr/>
          <p:nvPr/>
        </p:nvSpPr>
        <p:spPr>
          <a:xfrm flipH="1" flipV="1">
            <a:off x="171360" y="69120"/>
            <a:ext cx="12016440" cy="121968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29" name="그룹 3"/>
          <p:cNvGrpSpPr/>
          <p:nvPr/>
        </p:nvGrpSpPr>
        <p:grpSpPr>
          <a:xfrm>
            <a:off x="376200" y="333360"/>
            <a:ext cx="5946840" cy="822600"/>
            <a:chOff x="376200" y="333360"/>
            <a:chExt cx="5946840" cy="822600"/>
          </a:xfrm>
        </p:grpSpPr>
        <p:sp>
          <p:nvSpPr>
            <p:cNvPr id="930" name="TextBox 9"/>
            <p:cNvSpPr/>
            <p:nvPr/>
          </p:nvSpPr>
          <p:spPr>
            <a:xfrm>
              <a:off x="1461600" y="366120"/>
              <a:ext cx="225072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31" name="TextBox 11"/>
            <p:cNvSpPr/>
            <p:nvPr/>
          </p:nvSpPr>
          <p:spPr>
            <a:xfrm>
              <a:off x="1461600" y="585000"/>
              <a:ext cx="486144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32" name="TextBox 13"/>
            <p:cNvSpPr/>
            <p:nvPr/>
          </p:nvSpPr>
          <p:spPr>
            <a:xfrm>
              <a:off x="376200" y="333360"/>
              <a:ext cx="126540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933" name="TextBox 14"/>
          <p:cNvSpPr/>
          <p:nvPr/>
        </p:nvSpPr>
        <p:spPr>
          <a:xfrm>
            <a:off x="0" y="0"/>
            <a:ext cx="12190680" cy="11304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TextBox 15"/>
          <p:cNvSpPr/>
          <p:nvPr/>
        </p:nvSpPr>
        <p:spPr>
          <a:xfrm>
            <a:off x="0" y="0"/>
            <a:ext cx="1335240" cy="11304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35" name="그룹 4"/>
          <p:cNvGrpSpPr/>
          <p:nvPr/>
        </p:nvGrpSpPr>
        <p:grpSpPr>
          <a:xfrm>
            <a:off x="541800" y="1430280"/>
            <a:ext cx="10524960" cy="363960"/>
            <a:chOff x="541800" y="1430280"/>
            <a:chExt cx="10524960" cy="363960"/>
          </a:xfrm>
        </p:grpSpPr>
        <p:sp>
          <p:nvSpPr>
            <p:cNvPr id="936" name="TextBox 16"/>
            <p:cNvSpPr/>
            <p:nvPr/>
          </p:nvSpPr>
          <p:spPr>
            <a:xfrm>
              <a:off x="743760" y="1430280"/>
              <a:ext cx="1032300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</a:t>
              </a:r>
              <a:r>
                <a:rPr b="1" lang="en-US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 </a:t>
              </a:r>
              <a:r>
                <a:rPr b="1" lang="en-US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: </a:t>
              </a:r>
              <a:r>
                <a:rPr b="1" lang="ko-KR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슬라이드 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37" name="그래픽 8"/>
            <p:cNvSpPr/>
            <p:nvPr/>
          </p:nvSpPr>
          <p:spPr>
            <a:xfrm>
              <a:off x="541800" y="1539000"/>
              <a:ext cx="99720" cy="11232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38" name="그림 5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440" y="1917000"/>
            <a:ext cx="12190680" cy="232200"/>
          </a:xfrm>
          <a:prstGeom prst="rect">
            <a:avLst/>
          </a:prstGeom>
          <a:ln w="0">
            <a:noFill/>
          </a:ln>
        </p:spPr>
      </p:pic>
      <p:pic>
        <p:nvPicPr>
          <p:cNvPr id="939" name="그래픽 10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440"/>
            <a:ext cx="4526640" cy="2420640"/>
          </a:xfrm>
          <a:prstGeom prst="rect">
            <a:avLst/>
          </a:prstGeom>
          <a:ln w="0">
            <a:noFill/>
          </a:ln>
        </p:spPr>
      </p:pic>
      <p:pic>
        <p:nvPicPr>
          <p:cNvPr id="940" name="그래픽 11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760"/>
            <a:ext cx="1451160" cy="915840"/>
          </a:xfrm>
          <a:prstGeom prst="rect">
            <a:avLst/>
          </a:prstGeom>
          <a:ln w="0">
            <a:noFill/>
          </a:ln>
        </p:spPr>
      </p:pic>
      <p:pic>
        <p:nvPicPr>
          <p:cNvPr id="941" name="그래픽 12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360" cy="108360"/>
          </a:xfrm>
          <a:prstGeom prst="rect">
            <a:avLst/>
          </a:prstGeom>
          <a:ln w="0">
            <a:noFill/>
          </a:ln>
        </p:spPr>
      </p:pic>
      <p:pic>
        <p:nvPicPr>
          <p:cNvPr id="942" name="그래픽 13" descr=""/>
          <p:cNvPicPr/>
          <p:nvPr/>
        </p:nvPicPr>
        <p:blipFill>
          <a:blip r:embed="rId5"/>
          <a:stretch/>
        </p:blipFill>
        <p:spPr>
          <a:xfrm rot="21165600">
            <a:off x="8620200" y="4761360"/>
            <a:ext cx="3709080" cy="1868040"/>
          </a:xfrm>
          <a:prstGeom prst="rect">
            <a:avLst/>
          </a:prstGeom>
          <a:ln w="0">
            <a:noFill/>
          </a:ln>
        </p:spPr>
      </p:pic>
      <p:sp>
        <p:nvSpPr>
          <p:cNvPr id="943" name="직각 삼각형 2"/>
          <p:cNvSpPr/>
          <p:nvPr/>
        </p:nvSpPr>
        <p:spPr>
          <a:xfrm flipH="1">
            <a:off x="10497600" y="5013720"/>
            <a:ext cx="1691640" cy="137160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4" name="그래픽 15" descr=""/>
          <p:cNvPicPr/>
          <p:nvPr/>
        </p:nvPicPr>
        <p:blipFill>
          <a:blip r:embed="rId6"/>
          <a:stretch/>
        </p:blipFill>
        <p:spPr>
          <a:xfrm rot="2700000">
            <a:off x="11833560" y="5061960"/>
            <a:ext cx="152640" cy="152640"/>
          </a:xfrm>
          <a:prstGeom prst="rect">
            <a:avLst/>
          </a:prstGeom>
          <a:ln w="0">
            <a:noFill/>
          </a:ln>
        </p:spPr>
      </p:pic>
      <p:pic>
        <p:nvPicPr>
          <p:cNvPr id="945" name="그림 7" descr="텍스트, 스크린샷, 폰트, 번호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4624560" y="3086640"/>
            <a:ext cx="7276680" cy="1256040"/>
          </a:xfrm>
          <a:prstGeom prst="rect">
            <a:avLst/>
          </a:prstGeom>
          <a:ln w="0">
            <a:solidFill>
              <a:srgbClr val="00b050"/>
            </a:solidFill>
          </a:ln>
        </p:spPr>
      </p:pic>
      <p:pic>
        <p:nvPicPr>
          <p:cNvPr id="946" name="그림 9" descr="텍스트, 스크린샷, 폰트, 번호이(가) 표시된 사진&#10;&#10;AI 생성 콘텐츠는 정확하지 않을 수 있습니다."/>
          <p:cNvPicPr/>
          <p:nvPr/>
        </p:nvPicPr>
        <p:blipFill>
          <a:blip r:embed="rId8"/>
          <a:stretch/>
        </p:blipFill>
        <p:spPr>
          <a:xfrm>
            <a:off x="4625280" y="1118880"/>
            <a:ext cx="7276680" cy="1217520"/>
          </a:xfrm>
          <a:prstGeom prst="rect">
            <a:avLst/>
          </a:prstGeom>
          <a:ln w="0">
            <a:noFill/>
          </a:ln>
        </p:spPr>
      </p:pic>
      <p:sp>
        <p:nvSpPr>
          <p:cNvPr id="947" name="화살표: 아래쪽 2"/>
          <p:cNvSpPr/>
          <p:nvPr/>
        </p:nvSpPr>
        <p:spPr>
          <a:xfrm>
            <a:off x="7983000" y="2475720"/>
            <a:ext cx="391320" cy="434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7ceeb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8" name="직사각형 3"/>
          <p:cNvSpPr/>
          <p:nvPr/>
        </p:nvSpPr>
        <p:spPr>
          <a:xfrm>
            <a:off x="4591800" y="1250640"/>
            <a:ext cx="7276680" cy="572400"/>
          </a:xfrm>
          <a:prstGeom prst="rect">
            <a:avLst/>
          </a:prstGeom>
          <a:noFill/>
          <a:ln w="101600">
            <a:solidFill>
              <a:srgbClr val="87ce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직사각형 4"/>
          <p:cNvSpPr/>
          <p:nvPr/>
        </p:nvSpPr>
        <p:spPr>
          <a:xfrm>
            <a:off x="4579560" y="3288240"/>
            <a:ext cx="7276680" cy="572400"/>
          </a:xfrm>
          <a:prstGeom prst="rect">
            <a:avLst/>
          </a:prstGeom>
          <a:noFill/>
          <a:ln w="101600">
            <a:solidFill>
              <a:srgbClr val="87ce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TextBox 17"/>
          <p:cNvSpPr/>
          <p:nvPr/>
        </p:nvSpPr>
        <p:spPr>
          <a:xfrm>
            <a:off x="4752720" y="5040000"/>
            <a:ext cx="7264800" cy="112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실험 결과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Fz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Ty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값이 다른 신호에 비해 가장 크게 변화하는 것을 확인</a:t>
            </a:r>
            <a:br>
              <a:rPr sz="1600"/>
            </a:b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이에 따라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해당 두 값을 슬라이드 알고리즘의 주요 성공 판단 조건으로 설정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다만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센서 노이즈나 순간적인 오차로 인한 오판 가능성을 줄이기 위해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Z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축 위치 값을 추가 조건으로 결합하여 성공 판정의 신뢰성을 향상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사각형: 둥근 한쪽 모서리 38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52" name="그룹 2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953" name="TextBox 2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54" name="TextBox 10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55" name="TextBox 12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956" name="TextBox 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TextBox 3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58" name="그룹 13"/>
          <p:cNvGrpSpPr/>
          <p:nvPr/>
        </p:nvGrpSpPr>
        <p:grpSpPr>
          <a:xfrm>
            <a:off x="541800" y="1430280"/>
            <a:ext cx="10525320" cy="363960"/>
            <a:chOff x="541800" y="1430280"/>
            <a:chExt cx="10525320" cy="363960"/>
          </a:xfrm>
        </p:grpSpPr>
        <p:sp>
          <p:nvSpPr>
            <p:cNvPr id="959" name="TextBox 23"/>
            <p:cNvSpPr/>
            <p:nvPr/>
          </p:nvSpPr>
          <p:spPr>
            <a:xfrm>
              <a:off x="743760" y="1430280"/>
              <a:ext cx="10323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</a:t>
              </a:r>
              <a:r>
                <a:rPr b="1" lang="en-US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 </a:t>
              </a:r>
              <a:r>
                <a:rPr b="1" lang="en-US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: </a:t>
              </a:r>
              <a:r>
                <a:rPr b="1" lang="ko-KR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슬라이드 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60" name="그래픽 43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61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080" y="1917000"/>
            <a:ext cx="12191040" cy="232560"/>
          </a:xfrm>
          <a:prstGeom prst="rect">
            <a:avLst/>
          </a:prstGeom>
          <a:ln w="0">
            <a:noFill/>
          </a:ln>
        </p:spPr>
      </p:pic>
      <p:pic>
        <p:nvPicPr>
          <p:cNvPr id="962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080"/>
            <a:ext cx="4527000" cy="2421000"/>
          </a:xfrm>
          <a:prstGeom prst="rect">
            <a:avLst/>
          </a:prstGeom>
          <a:ln w="0">
            <a:noFill/>
          </a:ln>
        </p:spPr>
      </p:pic>
      <p:pic>
        <p:nvPicPr>
          <p:cNvPr id="963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400"/>
            <a:ext cx="1451520" cy="916200"/>
          </a:xfrm>
          <a:prstGeom prst="rect">
            <a:avLst/>
          </a:prstGeom>
          <a:ln w="0">
            <a:noFill/>
          </a:ln>
        </p:spPr>
      </p:pic>
      <p:pic>
        <p:nvPicPr>
          <p:cNvPr id="964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720" cy="108720"/>
          </a:xfrm>
          <a:prstGeom prst="rect">
            <a:avLst/>
          </a:prstGeom>
          <a:ln w="0">
            <a:noFill/>
          </a:ln>
        </p:spPr>
      </p:pic>
      <p:pic>
        <p:nvPicPr>
          <p:cNvPr id="965" name="그래픽 14" descr=""/>
          <p:cNvPicPr/>
          <p:nvPr/>
        </p:nvPicPr>
        <p:blipFill>
          <a:blip r:embed="rId5"/>
          <a:stretch/>
        </p:blipFill>
        <p:spPr>
          <a:xfrm rot="21165600">
            <a:off x="8620560" y="4761360"/>
            <a:ext cx="3709440" cy="1868400"/>
          </a:xfrm>
          <a:prstGeom prst="rect">
            <a:avLst/>
          </a:prstGeom>
          <a:ln w="0">
            <a:noFill/>
          </a:ln>
        </p:spPr>
      </p:pic>
      <p:sp>
        <p:nvSpPr>
          <p:cNvPr id="966" name="직각 삼각형 17"/>
          <p:cNvSpPr/>
          <p:nvPr/>
        </p:nvSpPr>
        <p:spPr>
          <a:xfrm flipH="1">
            <a:off x="10498320" y="5013720"/>
            <a:ext cx="1692000" cy="137196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7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000" cy="153000"/>
          </a:xfrm>
          <a:prstGeom prst="rect">
            <a:avLst/>
          </a:prstGeom>
          <a:ln w="0">
            <a:noFill/>
          </a:ln>
        </p:spPr>
      </p:pic>
      <p:sp>
        <p:nvSpPr>
          <p:cNvPr id="968" name="내용 개체 틀 2"/>
          <p:cNvSpPr/>
          <p:nvPr/>
        </p:nvSpPr>
        <p:spPr>
          <a:xfrm>
            <a:off x="6640200" y="2441880"/>
            <a:ext cx="4712400" cy="35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2000"/>
          </a:bodyPr>
          <a:p>
            <a:pPr marL="228600" indent="-228600">
              <a:lnSpc>
                <a:spcPct val="116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7"/>
              </a:rPr>
              <a:t>Hole Detection Strategies Based on Force/Torque Sensors</a:t>
            </a: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000000"/>
                </a:solidFill>
                <a:latin typeface="맑은 고딕"/>
                <a:ea typeface="DejaVu Sans"/>
              </a:rPr>
              <a:t>(Maddio et al., </a:t>
            </a:r>
            <a:r>
              <a:rPr b="0" i="1" lang="en-US" sz="4000" spc="-1" strike="noStrike">
                <a:solidFill>
                  <a:srgbClr val="000000"/>
                </a:solidFill>
                <a:latin typeface="맑은 고딕"/>
                <a:ea typeface="DejaVu Sans"/>
              </a:rPr>
              <a:t>Hole Detection Strategies Based on F/T Sensors</a:t>
            </a:r>
            <a:r>
              <a:rPr b="0" lang="en-US" sz="40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4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위 연구에 따르면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endParaRPr b="0" lang="en-US" sz="5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수직 직삽입은 로봇의 위치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,</a:t>
            </a: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자세 오차로 인해 선∙점 접촉 상태가 쉽게 발생하며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이로 인해 재밍 조건을 직접적으로 유발하는 구조적 한계를 가진다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5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반면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. </a:t>
            </a: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대각선 삽입은 접촉을 이용한 자기정렬이 가능하며 재밍에 상대적으로 강한 방식으로 보고되고 있다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5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다음 영상은 이러한 문제 상황을 바탕으로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본 연구자가 알고리즘 개방 과정에서 직접 촬영한 실험 영상으로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수직 삽입 시 발생하는 문재와 대각선 접근의 필요성을 직관적으로 보여준다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5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US" sz="5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재밍 현상이란</a:t>
            </a:r>
            <a:r>
              <a:rPr b="0" lang="en-US" sz="5600" spc="-1" strike="noStrike">
                <a:solidFill>
                  <a:srgbClr val="000000"/>
                </a:solidFill>
                <a:latin typeface="맑은 고딕"/>
                <a:ea typeface="DejaVu Sans"/>
              </a:rPr>
              <a:t>,</a:t>
            </a:r>
            <a:br>
              <a:rPr sz="5400"/>
            </a:br>
            <a:r>
              <a:rPr b="0" lang="ko-KR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부품이 들어가야 할 구멍이나 슬롯 입구에 비뚤어지게 걸려 더 이상 움직이지 못하는 상태를 말한다</a:t>
            </a:r>
            <a:r>
              <a:rPr b="0" lang="en-US" sz="54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사각형: 둥근 한쪽 모서리 38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70" name="그룹 2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971" name="TextBox 2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72" name="TextBox 10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73" name="TextBox 12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974" name="TextBox 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TextBox 3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6" name="그룹 13"/>
          <p:cNvGrpSpPr/>
          <p:nvPr/>
        </p:nvGrpSpPr>
        <p:grpSpPr>
          <a:xfrm>
            <a:off x="541800" y="1430280"/>
            <a:ext cx="10525320" cy="363960"/>
            <a:chOff x="541800" y="1430280"/>
            <a:chExt cx="10525320" cy="363960"/>
          </a:xfrm>
        </p:grpSpPr>
        <p:sp>
          <p:nvSpPr>
            <p:cNvPr id="977" name="TextBox 23"/>
            <p:cNvSpPr/>
            <p:nvPr/>
          </p:nvSpPr>
          <p:spPr>
            <a:xfrm>
              <a:off x="743760" y="1430280"/>
              <a:ext cx="10323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</a:t>
              </a:r>
              <a:r>
                <a:rPr b="1" lang="en-US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 </a:t>
              </a:r>
              <a:r>
                <a:rPr b="1" lang="en-US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: </a:t>
              </a:r>
              <a:r>
                <a:rPr b="1" lang="ko-KR" sz="1800" spc="-1" strike="noStrike">
                  <a:solidFill>
                    <a:srgbClr val="333f4f"/>
                  </a:solidFill>
                  <a:latin typeface="Malgun Gothic"/>
                  <a:ea typeface="Malgun Gothic"/>
                </a:rPr>
                <a:t>슬라이드 알고리즘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78" name="그래픽 43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79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080" y="1917000"/>
            <a:ext cx="12191040" cy="232560"/>
          </a:xfrm>
          <a:prstGeom prst="rect">
            <a:avLst/>
          </a:prstGeom>
          <a:ln w="0">
            <a:noFill/>
          </a:ln>
        </p:spPr>
      </p:pic>
      <p:pic>
        <p:nvPicPr>
          <p:cNvPr id="980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080"/>
            <a:ext cx="4527000" cy="2421000"/>
          </a:xfrm>
          <a:prstGeom prst="rect">
            <a:avLst/>
          </a:prstGeom>
          <a:ln w="0">
            <a:noFill/>
          </a:ln>
        </p:spPr>
      </p:pic>
      <p:pic>
        <p:nvPicPr>
          <p:cNvPr id="981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400"/>
            <a:ext cx="1451520" cy="916200"/>
          </a:xfrm>
          <a:prstGeom prst="rect">
            <a:avLst/>
          </a:prstGeom>
          <a:ln w="0">
            <a:noFill/>
          </a:ln>
        </p:spPr>
      </p:pic>
      <p:pic>
        <p:nvPicPr>
          <p:cNvPr id="982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720" cy="108720"/>
          </a:xfrm>
          <a:prstGeom prst="rect">
            <a:avLst/>
          </a:prstGeom>
          <a:ln w="0">
            <a:noFill/>
          </a:ln>
        </p:spPr>
      </p:pic>
      <p:pic>
        <p:nvPicPr>
          <p:cNvPr id="983" name="그래픽 14" descr=""/>
          <p:cNvPicPr/>
          <p:nvPr/>
        </p:nvPicPr>
        <p:blipFill>
          <a:blip r:embed="rId5"/>
          <a:stretch/>
        </p:blipFill>
        <p:spPr>
          <a:xfrm rot="21165600">
            <a:off x="8620560" y="4761360"/>
            <a:ext cx="3709440" cy="1868400"/>
          </a:xfrm>
          <a:prstGeom prst="rect">
            <a:avLst/>
          </a:prstGeom>
          <a:ln w="0">
            <a:noFill/>
          </a:ln>
        </p:spPr>
      </p:pic>
      <p:sp>
        <p:nvSpPr>
          <p:cNvPr id="984" name="직각 삼각형 17"/>
          <p:cNvSpPr/>
          <p:nvPr/>
        </p:nvSpPr>
        <p:spPr>
          <a:xfrm flipH="1">
            <a:off x="10498320" y="5013720"/>
            <a:ext cx="1692000" cy="137196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5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000" cy="153000"/>
          </a:xfrm>
          <a:prstGeom prst="rect">
            <a:avLst/>
          </a:prstGeom>
          <a:ln w="0">
            <a:noFill/>
          </a:ln>
        </p:spPr>
      </p:pic>
      <p:sp>
        <p:nvSpPr>
          <p:cNvPr id="986" name="내용 개체 틀 2"/>
          <p:cNvSpPr/>
          <p:nvPr/>
        </p:nvSpPr>
        <p:spPr>
          <a:xfrm>
            <a:off x="606600" y="2097720"/>
            <a:ext cx="10746000" cy="43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7"/>
              </a:rPr>
              <a:t>Vision-force-fused curriculum learning for robotic contact-rich assembly tasks </a:t>
            </a:r>
            <a:endParaRPr b="0" lang="en-US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본 연구 결과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비전 기반 삽입 대비</a:t>
            </a:r>
            <a:br>
              <a:rPr sz="2000"/>
            </a:b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비전–힘 센서 융합 삽입 방식이 성공률을 최소 </a:t>
            </a:r>
            <a:r>
              <a:rPr b="0" lang="en-US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20% 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이상 개선하는 것으로</a:t>
            </a:r>
            <a:r>
              <a:rPr b="0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나타났다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87" name="그림 6" descr="텍스트, 스크린샷, 폰트, 번호이(가) 표시된 사진&#10;&#10;AI 생성 콘텐츠는 정확하지 않을 수 있습니다."/>
          <p:cNvPicPr/>
          <p:nvPr/>
        </p:nvPicPr>
        <p:blipFill>
          <a:blip r:embed="rId8"/>
          <a:stretch/>
        </p:blipFill>
        <p:spPr>
          <a:xfrm>
            <a:off x="538200" y="3282840"/>
            <a:ext cx="9133560" cy="290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사각형: 둥근 한쪽 모서리 38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89" name="그룹 2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990" name="TextBox 2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91" name="TextBox 10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92" name="TextBox 12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993" name="TextBox 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TextBox 3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95" name="그룹 13"/>
          <p:cNvGrpSpPr/>
          <p:nvPr/>
        </p:nvGrpSpPr>
        <p:grpSpPr>
          <a:xfrm>
            <a:off x="541800" y="1430280"/>
            <a:ext cx="10525320" cy="363960"/>
            <a:chOff x="541800" y="1430280"/>
            <a:chExt cx="10525320" cy="363960"/>
          </a:xfrm>
        </p:grpSpPr>
        <p:sp>
          <p:nvSpPr>
            <p:cNvPr id="996" name="TextBox 23"/>
            <p:cNvSpPr/>
            <p:nvPr/>
          </p:nvSpPr>
          <p:spPr>
            <a:xfrm>
              <a:off x="743760" y="1430280"/>
              <a:ext cx="10323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알고리즘 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트러블슈팅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997" name="그래픽 43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98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1080" y="1917000"/>
            <a:ext cx="12191040" cy="232560"/>
          </a:xfrm>
          <a:prstGeom prst="rect">
            <a:avLst/>
          </a:prstGeom>
          <a:ln w="0">
            <a:noFill/>
          </a:ln>
        </p:spPr>
      </p:pic>
      <p:pic>
        <p:nvPicPr>
          <p:cNvPr id="999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1080"/>
            <a:ext cx="4527000" cy="2421000"/>
          </a:xfrm>
          <a:prstGeom prst="rect">
            <a:avLst/>
          </a:prstGeom>
          <a:ln w="0">
            <a:noFill/>
          </a:ln>
        </p:spPr>
      </p:pic>
      <p:pic>
        <p:nvPicPr>
          <p:cNvPr id="1000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400"/>
            <a:ext cx="1451520" cy="916200"/>
          </a:xfrm>
          <a:prstGeom prst="rect">
            <a:avLst/>
          </a:prstGeom>
          <a:ln w="0">
            <a:noFill/>
          </a:ln>
        </p:spPr>
      </p:pic>
      <p:pic>
        <p:nvPicPr>
          <p:cNvPr id="1001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8720" cy="108720"/>
          </a:xfrm>
          <a:prstGeom prst="rect">
            <a:avLst/>
          </a:prstGeom>
          <a:ln w="0">
            <a:noFill/>
          </a:ln>
        </p:spPr>
      </p:pic>
      <p:pic>
        <p:nvPicPr>
          <p:cNvPr id="1002" name="그래픽 14" descr=""/>
          <p:cNvPicPr/>
          <p:nvPr/>
        </p:nvPicPr>
        <p:blipFill>
          <a:blip r:embed="rId5"/>
          <a:stretch/>
        </p:blipFill>
        <p:spPr>
          <a:xfrm rot="21165600">
            <a:off x="8620560" y="4761360"/>
            <a:ext cx="3709440" cy="1868400"/>
          </a:xfrm>
          <a:prstGeom prst="rect">
            <a:avLst/>
          </a:prstGeom>
          <a:ln w="0">
            <a:noFill/>
          </a:ln>
        </p:spPr>
      </p:pic>
      <p:sp>
        <p:nvSpPr>
          <p:cNvPr id="1003" name="직각 삼각형 17"/>
          <p:cNvSpPr/>
          <p:nvPr/>
        </p:nvSpPr>
        <p:spPr>
          <a:xfrm flipH="1">
            <a:off x="10498320" y="5013720"/>
            <a:ext cx="1692000" cy="137196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4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000" cy="153000"/>
          </a:xfrm>
          <a:prstGeom prst="rect">
            <a:avLst/>
          </a:prstGeom>
          <a:ln w="0">
            <a:noFill/>
          </a:ln>
        </p:spPr>
      </p:pic>
      <p:pic>
        <p:nvPicPr>
          <p:cNvPr id="1005" name="내용 개체 틀 6" descr="실내, 벽, 가구, 바닥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5939640" y="1917720"/>
            <a:ext cx="3779280" cy="2800440"/>
          </a:xfrm>
          <a:prstGeom prst="rect">
            <a:avLst/>
          </a:prstGeom>
          <a:ln w="0">
            <a:noFill/>
          </a:ln>
        </p:spPr>
      </p:pic>
      <p:sp>
        <p:nvSpPr>
          <p:cNvPr id="1006" name="TextBox 7"/>
          <p:cNvSpPr/>
          <p:nvPr/>
        </p:nvSpPr>
        <p:spPr>
          <a:xfrm>
            <a:off x="2160000" y="5012280"/>
            <a:ext cx="80708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위 사진의 위치에서 프로그램이 더 이상 진행되지 않는 문제가 발생하였다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원인을 분석한 결과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힘 제어 코드가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while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반복문 내부에 포함되어</a:t>
            </a:r>
            <a:br>
              <a:rPr sz="1800"/>
            </a:b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무한 대기 상태에 빠지는 구조임을 확인하였다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이에 따라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힘 제어 코드를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while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문 외부로 이동하여</a:t>
            </a:r>
            <a:br>
              <a:rPr sz="1800"/>
            </a:b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제어 흐름을 재구성하였고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</a:t>
            </a:r>
            <a:br>
              <a:rPr sz="1800"/>
            </a:b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그 결과 시스템이 정상적으로 동작함을 확인하였다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07" name="그림 234" descr=""/>
          <p:cNvPicPr/>
          <p:nvPr/>
        </p:nvPicPr>
        <p:blipFill>
          <a:blip r:embed="rId8"/>
          <a:stretch/>
        </p:blipFill>
        <p:spPr>
          <a:xfrm>
            <a:off x="1980000" y="1917000"/>
            <a:ext cx="3959280" cy="288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사각형: 둥근 한쪽 모서리 17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8" name="그룹 1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239" name="TextBox 21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40" name="TextBox 22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41" name="TextBox 2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242" name="TextBox 3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TextBox 3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그래픽 33" descr=""/>
          <p:cNvPicPr/>
          <p:nvPr/>
        </p:nvPicPr>
        <p:blipFill>
          <a:blip r:embed="rId1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245" name="그래픽 36" descr=""/>
          <p:cNvPicPr/>
          <p:nvPr/>
        </p:nvPicPr>
        <p:blipFill>
          <a:blip r:embed="rId2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246" name="그래픽 40" descr=""/>
          <p:cNvPicPr/>
          <p:nvPr/>
        </p:nvPicPr>
        <p:blipFill>
          <a:blip r:embed="rId3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247" name="그래픽 42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248" name="직각 삼각형 45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9" name="그래픽 47" descr=""/>
          <p:cNvPicPr/>
          <p:nvPr/>
        </p:nvPicPr>
        <p:blipFill>
          <a:blip r:embed="rId5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grpSp>
        <p:nvGrpSpPr>
          <p:cNvPr id="250" name="그룹 51"/>
          <p:cNvGrpSpPr/>
          <p:nvPr/>
        </p:nvGrpSpPr>
        <p:grpSpPr>
          <a:xfrm>
            <a:off x="541800" y="1430280"/>
            <a:ext cx="10525680" cy="638280"/>
            <a:chOff x="541800" y="1430280"/>
            <a:chExt cx="10525680" cy="638280"/>
          </a:xfrm>
        </p:grpSpPr>
        <p:sp>
          <p:nvSpPr>
            <p:cNvPr id="251" name="TextBox 49"/>
            <p:cNvSpPr/>
            <p:nvPr/>
          </p:nvSpPr>
          <p:spPr>
            <a:xfrm>
              <a:off x="743760" y="1430280"/>
              <a:ext cx="103237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맑은 고딕"/>
                </a:rPr>
                <a:t>반도체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맑은 고딕"/>
                </a:rPr>
                <a:t>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맑은 고딕"/>
                </a:rPr>
                <a:t>TASK HANDLER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맑은 고딕"/>
                </a:rPr>
                <a:t>자동화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맑은 고딕"/>
                </a:rPr>
                <a:t>문제정의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2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53" name="그림 53" descr="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254" name="그림 1" descr="텍스트, 도표, 스크린샷, 평면도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714600" y="3138120"/>
            <a:ext cx="4466880" cy="2849040"/>
          </a:xfrm>
          <a:prstGeom prst="rect">
            <a:avLst/>
          </a:prstGeom>
          <a:ln w="0">
            <a:noFill/>
          </a:ln>
        </p:spPr>
      </p:pic>
      <p:sp>
        <p:nvSpPr>
          <p:cNvPr id="255" name="TextBox 2"/>
          <p:cNvSpPr/>
          <p:nvPr/>
        </p:nvSpPr>
        <p:spPr>
          <a:xfrm>
            <a:off x="6840" y="5991480"/>
            <a:ext cx="8513640" cy="10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Malgun Gothic"/>
                <a:ea typeface="Malgun Gothic"/>
                <a:hlinkClick r:id="rId8"/>
              </a:rPr>
              <a:t>https://www.businesspost.co.kr/BP?command=article_view&amp;num=426772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9"/>
              </a:rPr>
              <a:t>https://news.skhynix.co.kr/seominsuk-column-package-definition/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10"/>
              </a:rPr>
              <a:t>https://news.skhynix.co.kr/test-semiconductor2/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TextBox 3"/>
          <p:cNvSpPr/>
          <p:nvPr/>
        </p:nvSpPr>
        <p:spPr>
          <a:xfrm>
            <a:off x="6794280" y="2657160"/>
            <a:ext cx="40554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반도체 공정 흐름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반도체 웨이퍼 생산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-&gt;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반도체 칩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-&gt;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반도체 칩 패키지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(DRAM, SSD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등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7" name="그림 4" descr="전자제품, 텍스트, 컴퓨터 구성 요소, 컴퓨터 하드웨어이(가) 표시된 사진&#10;&#10;AI 생성 콘텐츠는 정확하지 않을 수 있습니다."/>
          <p:cNvPicPr/>
          <p:nvPr/>
        </p:nvPicPr>
        <p:blipFill>
          <a:blip r:embed="rId11"/>
          <a:stretch/>
        </p:blipFill>
        <p:spPr>
          <a:xfrm>
            <a:off x="6793920" y="4009680"/>
            <a:ext cx="2151000" cy="1698840"/>
          </a:xfrm>
          <a:prstGeom prst="rect">
            <a:avLst/>
          </a:prstGeom>
          <a:ln w="0">
            <a:noFill/>
          </a:ln>
        </p:spPr>
      </p:pic>
      <p:pic>
        <p:nvPicPr>
          <p:cNvPr id="258" name="그림 5" descr="텍스트, 폰트, 화이트, 타이포그래피이(가) 표시된 사진&#10;&#10;AI 생성 콘텐츠는 정확하지 않을 수 있습니다."/>
          <p:cNvPicPr/>
          <p:nvPr/>
        </p:nvPicPr>
        <p:blipFill>
          <a:blip r:embed="rId12"/>
          <a:stretch/>
        </p:blipFill>
        <p:spPr>
          <a:xfrm>
            <a:off x="717120" y="2160000"/>
            <a:ext cx="4748040" cy="76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09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010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11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012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013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5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016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시스템 구축 및 통합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17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18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019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020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021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022" name="그래픽 14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023" name="직각 삼각형 17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4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사각형: 둥근 한쪽 모서리 9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26" name="그룹 38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027" name="TextBox 39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28" name="TextBox 46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029" name="TextBox 48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030" name="TextBox 118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TextBox 119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32" name="그룹 39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033" name="TextBox 121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시스템 구축 및 통합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34" name="그래픽 55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35" name="그림 11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036" name="그래픽 57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037" name="그래픽 60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038" name="그래픽 91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039" name="그래픽 92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040" name="직각 삼각형 9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1" name="그래픽 93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1042" name="TextBox 122"/>
          <p:cNvSpPr/>
          <p:nvPr/>
        </p:nvSpPr>
        <p:spPr>
          <a:xfrm>
            <a:off x="6630480" y="2216160"/>
            <a:ext cx="5389560" cy="22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1.API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기반 제어 시스템 구현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(Control Implementation)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-DSR_ROBOT2 API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활용하여 신뢰성 높은 매니퓰레이터 모션제어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2.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노드 통합 및 최적화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(System Integration)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3.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실시간 상태 모니터링</a:t>
            </a: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(State Monitoring)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-force </a:t>
            </a:r>
            <a:r>
              <a:rPr b="0" lang="ko-KR" sz="16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데이터 출력하는 별도 노드 생성 및 실시간 출력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3" name="사각형: 둥근 모서리 5"/>
          <p:cNvSpPr/>
          <p:nvPr/>
        </p:nvSpPr>
        <p:spPr>
          <a:xfrm>
            <a:off x="3744360" y="2214720"/>
            <a:ext cx="2773440" cy="12315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하드웨어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4" name="사각형: 둥근 모서리 11"/>
          <p:cNvSpPr/>
          <p:nvPr/>
        </p:nvSpPr>
        <p:spPr>
          <a:xfrm>
            <a:off x="2595600" y="4780440"/>
            <a:ext cx="2184120" cy="1445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task_node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5" name="사각형: 둥근 모서리 13"/>
          <p:cNvSpPr/>
          <p:nvPr/>
        </p:nvSpPr>
        <p:spPr>
          <a:xfrm>
            <a:off x="5536440" y="4780440"/>
            <a:ext cx="2184120" cy="1445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ui_node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6" name="화살표: 아래쪽 4"/>
          <p:cNvSpPr/>
          <p:nvPr/>
        </p:nvSpPr>
        <p:spPr>
          <a:xfrm>
            <a:off x="4720680" y="3613680"/>
            <a:ext cx="963720" cy="8863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화살표: 오른쪽 2"/>
          <p:cNvSpPr/>
          <p:nvPr/>
        </p:nvSpPr>
        <p:spPr>
          <a:xfrm>
            <a:off x="4947120" y="5280480"/>
            <a:ext cx="499320" cy="231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사각형: 둥근 모서리 14"/>
          <p:cNvSpPr/>
          <p:nvPr/>
        </p:nvSpPr>
        <p:spPr>
          <a:xfrm>
            <a:off x="446400" y="4822200"/>
            <a:ext cx="1761480" cy="13802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hw_node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9" name="직선 화살표 연결선 2"/>
          <p:cNvSpPr/>
          <p:nvPr/>
        </p:nvSpPr>
        <p:spPr>
          <a:xfrm flipH="1">
            <a:off x="1785240" y="3226680"/>
            <a:ext cx="1791000" cy="122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사각형: 둥근 한쪽 모서리 10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51" name="그룹 40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052" name="TextBox 123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53" name="TextBox 124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054" name="TextBox 125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055" name="TextBox 126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TextBox 127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57" name="그룹 41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058" name="TextBox 128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시스템 구축 및 통합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59" name="그래픽 94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60" name="그림 20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061" name="그래픽 9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062" name="그래픽 96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063" name="그래픽 97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064" name="그래픽 100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065" name="직각 삼각형 10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6" name="그래픽 102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1067" name="TextBox 129"/>
          <p:cNvSpPr/>
          <p:nvPr/>
        </p:nvSpPr>
        <p:spPr>
          <a:xfrm>
            <a:off x="10500120" y="4841280"/>
            <a:ext cx="1496160" cy="17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노드구성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project_hit </a:t>
            </a:r>
            <a:r>
              <a:rPr b="0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패키지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-task_node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-ui_node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-hw_node_force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8" name="사각형: 둥근 모서리 16"/>
          <p:cNvSpPr/>
          <p:nvPr/>
        </p:nvSpPr>
        <p:spPr>
          <a:xfrm>
            <a:off x="4845960" y="233352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motion_node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9" name="사각형: 둥근 모서리 33"/>
          <p:cNvSpPr/>
          <p:nvPr/>
        </p:nvSpPr>
        <p:spPr>
          <a:xfrm>
            <a:off x="4845960" y="380988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ui_node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0" name="사각형: 둥근 모서리 34"/>
          <p:cNvSpPr/>
          <p:nvPr/>
        </p:nvSpPr>
        <p:spPr>
          <a:xfrm>
            <a:off x="4845960" y="535176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hw_force_node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1" name="사각형: 둥근 모서리 35"/>
          <p:cNvSpPr/>
          <p:nvPr/>
        </p:nvSpPr>
        <p:spPr>
          <a:xfrm>
            <a:off x="1029960" y="226800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task_node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2" name="연결선: 꺾임 3"/>
          <p:cNvSpPr/>
          <p:nvPr/>
        </p:nvSpPr>
        <p:spPr>
          <a:xfrm>
            <a:off x="3696840" y="2964600"/>
            <a:ext cx="981720" cy="15710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4472c4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연결선: 꺾임 4"/>
          <p:cNvSpPr/>
          <p:nvPr/>
        </p:nvSpPr>
        <p:spPr>
          <a:xfrm>
            <a:off x="3696840" y="3512520"/>
            <a:ext cx="916200" cy="25473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4472c4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직선 화살표 연결선 3"/>
          <p:cNvSpPr/>
          <p:nvPr/>
        </p:nvSpPr>
        <p:spPr>
          <a:xfrm flipV="1">
            <a:off x="3452760" y="2600640"/>
            <a:ext cx="103500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TextBox 130"/>
          <p:cNvSpPr/>
          <p:nvPr/>
        </p:nvSpPr>
        <p:spPr>
          <a:xfrm>
            <a:off x="3696840" y="2149200"/>
            <a:ext cx="68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병합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6" name="TextBox 131"/>
          <p:cNvSpPr/>
          <p:nvPr/>
        </p:nvSpPr>
        <p:spPr>
          <a:xfrm>
            <a:off x="3494520" y="3863520"/>
            <a:ext cx="68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통신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사각형: 둥근 한쪽 모서리 11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78" name="그룹 4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079" name="TextBox 132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80" name="TextBox 133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081" name="TextBox 13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082" name="TextBox 135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TextBox 136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4" name="그룹 4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085" name="TextBox 137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시스템 구축 및 통합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86" name="그래픽 104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87" name="그림 31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088" name="그래픽 110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089" name="그래픽 111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090" name="그래픽 112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091" name="그래픽 113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092" name="직각 삼각형 11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3" name="그래픽 114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1094" name="사각형: 둥근 모서리 36"/>
          <p:cNvSpPr/>
          <p:nvPr/>
        </p:nvSpPr>
        <p:spPr>
          <a:xfrm>
            <a:off x="9337680" y="215244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하드웨어 노드​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5" name="사각형: 둥근 모서리 37"/>
          <p:cNvSpPr/>
          <p:nvPr/>
        </p:nvSpPr>
        <p:spPr>
          <a:xfrm>
            <a:off x="1029960" y="226800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task_node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6" name="사각형: 둥근 모서리 38"/>
          <p:cNvSpPr/>
          <p:nvPr/>
        </p:nvSpPr>
        <p:spPr>
          <a:xfrm>
            <a:off x="5882040" y="3101400"/>
            <a:ext cx="2940480" cy="3368160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직선 화살표 연결선 4"/>
          <p:cNvSpPr/>
          <p:nvPr/>
        </p:nvSpPr>
        <p:spPr>
          <a:xfrm flipH="1" flipV="1">
            <a:off x="3435120" y="2753280"/>
            <a:ext cx="557388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8" name="TextBox 138"/>
          <p:cNvSpPr/>
          <p:nvPr/>
        </p:nvSpPr>
        <p:spPr>
          <a:xfrm>
            <a:off x="5895360" y="5186880"/>
            <a:ext cx="2943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/tool_force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99" name="TextBox 139"/>
          <p:cNvSpPr/>
          <p:nvPr/>
        </p:nvSpPr>
        <p:spPr>
          <a:xfrm>
            <a:off x="5882040" y="3609360"/>
            <a:ext cx="2943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/dsr01/task_command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0" name="TextBox 140"/>
          <p:cNvSpPr/>
          <p:nvPr/>
        </p:nvSpPr>
        <p:spPr>
          <a:xfrm>
            <a:off x="5882040" y="4117320"/>
            <a:ext cx="2943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/drl_stop_cmd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1" name="TextBox 141"/>
          <p:cNvSpPr/>
          <p:nvPr/>
        </p:nvSpPr>
        <p:spPr>
          <a:xfrm>
            <a:off x="5882040" y="4665600"/>
            <a:ext cx="2943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algun Gothic"/>
                <a:ea typeface="Malgun Gothic"/>
              </a:rPr>
              <a:t>/current_posx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2" name="사각형: 둥근 모서리 39"/>
          <p:cNvSpPr/>
          <p:nvPr/>
        </p:nvSpPr>
        <p:spPr>
          <a:xfrm>
            <a:off x="1029240" y="4732560"/>
            <a:ext cx="2285280" cy="13896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pose_config.yaml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3" name="직선 화살표 연결선 5"/>
          <p:cNvSpPr/>
          <p:nvPr/>
        </p:nvSpPr>
        <p:spPr>
          <a:xfrm flipH="1" flipV="1">
            <a:off x="2098080" y="3595320"/>
            <a:ext cx="12600" cy="92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TextBox 142"/>
          <p:cNvSpPr/>
          <p:nvPr/>
        </p:nvSpPr>
        <p:spPr>
          <a:xfrm>
            <a:off x="5574600" y="2272680"/>
            <a:ext cx="75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5" name="TextBox 143"/>
          <p:cNvSpPr/>
          <p:nvPr/>
        </p:nvSpPr>
        <p:spPr>
          <a:xfrm>
            <a:off x="2179080" y="3863520"/>
            <a:ext cx="176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파라미터 요청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사각형: 둥근 한쪽 모서리 12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07" name="그룹 50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108" name="TextBox 144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09" name="TextBox 145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110" name="TextBox 146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111" name="TextBox 147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TextBox 148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3" name="그룹 52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114" name="TextBox 149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시스템 구축 및 통합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15" name="그래픽 119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16" name="그림 32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117" name="그래픽 120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118" name="그래픽 122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119" name="그래픽 123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120" name="그래픽 124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121" name="직각 삼각형 12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2" name="그래픽 125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1123" name="사각형: 둥근 모서리 42"/>
          <p:cNvSpPr/>
          <p:nvPr/>
        </p:nvSpPr>
        <p:spPr>
          <a:xfrm>
            <a:off x="9337680" y="215244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하드웨어 노드​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4" name="사각형: 둥근 모서리 43"/>
          <p:cNvSpPr/>
          <p:nvPr/>
        </p:nvSpPr>
        <p:spPr>
          <a:xfrm>
            <a:off x="1029960" y="226800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task_node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5" name="직선 화살표 연결선 6"/>
          <p:cNvSpPr/>
          <p:nvPr/>
        </p:nvSpPr>
        <p:spPr>
          <a:xfrm flipH="1" flipV="1">
            <a:off x="3435120" y="2753280"/>
            <a:ext cx="5573880" cy="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사각형: 둥근 모서리 44"/>
          <p:cNvSpPr/>
          <p:nvPr/>
        </p:nvSpPr>
        <p:spPr>
          <a:xfrm>
            <a:off x="1029240" y="4732560"/>
            <a:ext cx="2285280" cy="138960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pose_config.yaml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7" name="직선 화살표 연결선 7"/>
          <p:cNvSpPr/>
          <p:nvPr/>
        </p:nvSpPr>
        <p:spPr>
          <a:xfrm flipH="1" flipV="1">
            <a:off x="2098080" y="3595320"/>
            <a:ext cx="12600" cy="92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8" name="TextBox 150"/>
          <p:cNvSpPr/>
          <p:nvPr/>
        </p:nvSpPr>
        <p:spPr>
          <a:xfrm>
            <a:off x="5574600" y="2272680"/>
            <a:ext cx="75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구독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9" name="TextBox 151"/>
          <p:cNvSpPr/>
          <p:nvPr/>
        </p:nvSpPr>
        <p:spPr>
          <a:xfrm>
            <a:off x="2179080" y="3863520"/>
            <a:ext cx="176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파라미터 요청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0" name="TextBox 152"/>
          <p:cNvSpPr/>
          <p:nvPr/>
        </p:nvSpPr>
        <p:spPr>
          <a:xfrm>
            <a:off x="3661560" y="4542480"/>
            <a:ext cx="503928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인터페이스 설정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-std_msgs.msg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Float64MultiArray, String, Int32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인터페이스 패키지 생성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Config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로 파라미터 관리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주요 파라미터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좌표값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tilt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각도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별도관리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사각형: 둥근 한쪽 모서리 13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32" name="그룹 53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133" name="TextBox 153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34" name="TextBox 154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135" name="TextBox 155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136" name="TextBox 156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TextBox 157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38" name="그룹 54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139" name="TextBox 158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시스템 구축 및 통합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40" name="그래픽 126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41" name="그림 33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142" name="그래픽 127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143" name="그래픽 128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144" name="그래픽 12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145" name="그래픽 130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146" name="직각 삼각형 13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7" name="그래픽 132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1148" name="사각형: 둥근 모서리 3"/>
          <p:cNvSpPr/>
          <p:nvPr/>
        </p:nvSpPr>
        <p:spPr>
          <a:xfrm>
            <a:off x="7893720" y="225936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하드웨어 노드​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9" name="사각형: 둥근 모서리 45"/>
          <p:cNvSpPr/>
          <p:nvPr/>
        </p:nvSpPr>
        <p:spPr>
          <a:xfrm>
            <a:off x="1029960" y="2268000"/>
            <a:ext cx="2279160" cy="10947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맑은 고딕"/>
              </a:rPr>
              <a:t>task_node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0" name="직선 화살표 연결선 8"/>
          <p:cNvSpPr/>
          <p:nvPr/>
        </p:nvSpPr>
        <p:spPr>
          <a:xfrm>
            <a:off x="3850200" y="2713680"/>
            <a:ext cx="3769200" cy="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사각형: 둥근 한쪽 모서리 14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52" name="그룹 55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153" name="TextBox 159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54" name="TextBox 16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155" name="TextBox 161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156" name="TextBox 162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TextBox 16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58" name="그룹 56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1159" name="TextBox 164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시스템 구축 및 통합 </a:t>
              </a:r>
              <a:r>
                <a:rPr b="1" lang="en-US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트러블 슈팅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60" name="그래픽 13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61" name="그림 35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162" name="그래픽 134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163" name="그래픽 135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164" name="그래픽 136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165" name="그래픽 137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166" name="직각 삼각형 14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7" name="그래픽 138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1168" name="TextBox 165"/>
          <p:cNvSpPr/>
          <p:nvPr/>
        </p:nvSpPr>
        <p:spPr>
          <a:xfrm>
            <a:off x="6321960" y="2269800"/>
            <a:ext cx="5039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z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축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offset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보정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경유점 설정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70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171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72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173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1174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76" name="그룹 13"/>
          <p:cNvGrpSpPr/>
          <p:nvPr/>
        </p:nvGrpSpPr>
        <p:grpSpPr>
          <a:xfrm>
            <a:off x="541800" y="1430280"/>
            <a:ext cx="10525680" cy="365400"/>
            <a:chOff x="541800" y="1430280"/>
            <a:chExt cx="10525680" cy="365400"/>
          </a:xfrm>
        </p:grpSpPr>
        <p:sp>
          <p:nvSpPr>
            <p:cNvPr id="1177" name="TextBox 23"/>
            <p:cNvSpPr/>
            <p:nvPr/>
          </p:nvSpPr>
          <p:spPr>
            <a:xfrm>
              <a:off x="743760" y="1430280"/>
              <a:ext cx="103237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zh-CN" sz="1800" spc="-1" strike="noStrike">
                  <a:solidFill>
                    <a:srgbClr val="333f4f"/>
                  </a:solidFill>
                  <a:latin typeface="맑은 고딕"/>
                  <a:ea typeface="맑은 고딕"/>
                </a:rPr>
                <a:t>챌린지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78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179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1180" name="그래픽 5" descr=""/>
          <p:cNvPicPr/>
          <p:nvPr/>
        </p:nvPicPr>
        <p:blipFill>
          <a:blip r:embed="rId2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1181" name="그래픽 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182" name="그래픽 9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1183" name="그래픽 14" descr=""/>
          <p:cNvPicPr/>
          <p:nvPr/>
        </p:nvPicPr>
        <p:blipFill>
          <a:blip r:embed="rId5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1184" name="직각 삼각형 17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85" name="그래픽 19" descr=""/>
          <p:cNvPicPr/>
          <p:nvPr/>
        </p:nvPicPr>
        <p:blipFill>
          <a:blip r:embed="rId6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sp>
        <p:nvSpPr>
          <p:cNvPr id="1186" name="TextBox 1"/>
          <p:cNvSpPr/>
          <p:nvPr/>
        </p:nvSpPr>
        <p:spPr>
          <a:xfrm>
            <a:off x="4703040" y="3429000"/>
            <a:ext cx="6576480" cy="17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Singularity </a:t>
            </a:r>
            <a:r>
              <a:rPr b="0" lang="ko-KR" sz="3600" spc="-1" strike="noStrike">
                <a:solidFill>
                  <a:srgbClr val="000000"/>
                </a:solidFill>
                <a:latin typeface="Arial"/>
                <a:ea typeface="DejaVu Sans"/>
              </a:rPr>
              <a:t>회피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3600" spc="-1" strike="noStrike">
                <a:solidFill>
                  <a:srgbClr val="000000"/>
                </a:solidFill>
                <a:latin typeface="Arial"/>
                <a:ea typeface="DejaVu Sans"/>
              </a:rPr>
              <a:t>알고리즘 구현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ROS2 </a:t>
            </a:r>
            <a:r>
              <a:rPr b="0" lang="ko-KR" sz="3600" spc="-1" strike="noStrike">
                <a:solidFill>
                  <a:srgbClr val="000000"/>
                </a:solidFill>
                <a:latin typeface="Arial"/>
                <a:ea typeface="DejaVu Sans"/>
              </a:rPr>
              <a:t>제어 시스템 구축 및 구현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187" name="그림 2" descr="손가락, 손톱, 엄지, 손목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1278720" y="3362400"/>
            <a:ext cx="2466720" cy="18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그래픽 163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1189" name="그래픽 164" descr=""/>
          <p:cNvPicPr/>
          <p:nvPr/>
        </p:nvPicPr>
        <p:blipFill>
          <a:blip r:embed="rId2"/>
          <a:srcRect l="0" t="0" r="2092" b="22186"/>
          <a:stretch/>
        </p:blipFill>
        <p:spPr>
          <a:xfrm rot="16200000">
            <a:off x="10645200" y="3136320"/>
            <a:ext cx="2549880" cy="540720"/>
          </a:xfrm>
          <a:prstGeom prst="rect">
            <a:avLst/>
          </a:prstGeom>
          <a:ln w="0">
            <a:noFill/>
          </a:ln>
        </p:spPr>
      </p:pic>
      <p:pic>
        <p:nvPicPr>
          <p:cNvPr id="1190" name="그래픽 165" descr=""/>
          <p:cNvPicPr/>
          <p:nvPr/>
        </p:nvPicPr>
        <p:blipFill>
          <a:blip r:embed="rId3"/>
          <a:srcRect l="0" t="5757" r="51762" b="0"/>
          <a:stretch/>
        </p:blipFill>
        <p:spPr>
          <a:xfrm rot="10800000">
            <a:off x="1080" y="5285160"/>
            <a:ext cx="1368360" cy="1572840"/>
          </a:xfrm>
          <a:prstGeom prst="rect">
            <a:avLst/>
          </a:prstGeom>
          <a:ln w="0">
            <a:noFill/>
          </a:ln>
        </p:spPr>
      </p:pic>
      <p:sp>
        <p:nvSpPr>
          <p:cNvPr id="1191" name="사각형: 둥근 한쪽 모서리 20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92" name="그룹 71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1193" name="TextBox 6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94" name="TextBox 194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195" name="TextBox 195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1196" name="그림 41" descr="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1080" y="2130840"/>
            <a:ext cx="12191040" cy="232560"/>
          </a:xfrm>
          <a:prstGeom prst="rect">
            <a:avLst/>
          </a:prstGeom>
          <a:ln w="0">
            <a:noFill/>
          </a:ln>
        </p:spPr>
      </p:pic>
      <p:grpSp>
        <p:nvGrpSpPr>
          <p:cNvPr id="1197" name="그룹 72"/>
          <p:cNvGrpSpPr/>
          <p:nvPr/>
        </p:nvGrpSpPr>
        <p:grpSpPr>
          <a:xfrm>
            <a:off x="541800" y="1430280"/>
            <a:ext cx="11107440" cy="363960"/>
            <a:chOff x="541800" y="1430280"/>
            <a:chExt cx="11107440" cy="363960"/>
          </a:xfrm>
        </p:grpSpPr>
        <p:sp>
          <p:nvSpPr>
            <p:cNvPr id="1198" name="TextBox 196"/>
            <p:cNvSpPr/>
            <p:nvPr/>
          </p:nvSpPr>
          <p:spPr>
            <a:xfrm>
              <a:off x="743760" y="1430280"/>
              <a:ext cx="10905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ROS2 </a:t>
              </a:r>
              <a:r>
                <a:rPr b="0" lang="ko-KR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통신으로 메니퓰레이터 모션제어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99" name="그래픽 166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00" name="TextBox 197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TextBox 198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02" name="그룹 73"/>
          <p:cNvGrpSpPr/>
          <p:nvPr/>
        </p:nvGrpSpPr>
        <p:grpSpPr>
          <a:xfrm>
            <a:off x="541800" y="2407320"/>
            <a:ext cx="5362920" cy="1748160"/>
            <a:chOff x="541800" y="2407320"/>
            <a:chExt cx="5362920" cy="1748160"/>
          </a:xfrm>
        </p:grpSpPr>
        <p:sp>
          <p:nvSpPr>
            <p:cNvPr id="1203" name="사각형: 둥근 모서리 46"/>
            <p:cNvSpPr/>
            <p:nvPr/>
          </p:nvSpPr>
          <p:spPr>
            <a:xfrm>
              <a:off x="541800" y="240804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4" name="직사각형 5"/>
            <p:cNvSpPr/>
            <p:nvPr/>
          </p:nvSpPr>
          <p:spPr>
            <a:xfrm rot="5400000">
              <a:off x="3178080" y="234000"/>
              <a:ext cx="92880" cy="44388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5" name="TextBox 199"/>
            <p:cNvSpPr/>
            <p:nvPr/>
          </p:nvSpPr>
          <p:spPr>
            <a:xfrm>
              <a:off x="821880" y="2975760"/>
              <a:ext cx="5050800" cy="111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85%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모션제어 </a:t>
              </a: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- UI </a:t>
              </a: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연동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-ROS2 </a:t>
              </a: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시스템 구축 </a:t>
              </a: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-ROS2 </a:t>
              </a: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시스템 통합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206" name="그룹 74"/>
          <p:cNvGrpSpPr/>
          <p:nvPr/>
        </p:nvGrpSpPr>
        <p:grpSpPr>
          <a:xfrm>
            <a:off x="541800" y="4490280"/>
            <a:ext cx="5362920" cy="1748160"/>
            <a:chOff x="541800" y="4490280"/>
            <a:chExt cx="5362920" cy="1748160"/>
          </a:xfrm>
        </p:grpSpPr>
        <p:sp>
          <p:nvSpPr>
            <p:cNvPr id="1207" name="사각형: 둥근 모서리 48"/>
            <p:cNvSpPr/>
            <p:nvPr/>
          </p:nvSpPr>
          <p:spPr>
            <a:xfrm>
              <a:off x="541800" y="449100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8" name="직사각형 6"/>
            <p:cNvSpPr/>
            <p:nvPr/>
          </p:nvSpPr>
          <p:spPr>
            <a:xfrm rot="5400000">
              <a:off x="3178080" y="2316960"/>
              <a:ext cx="92880" cy="44388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9" name="TextBox 200"/>
            <p:cNvSpPr/>
            <p:nvPr/>
          </p:nvSpPr>
          <p:spPr>
            <a:xfrm>
              <a:off x="912240" y="5019120"/>
              <a:ext cx="4621680" cy="41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1" lang="ko-KR" sz="1800" spc="-1" strike="noStrike">
                  <a:solidFill>
                    <a:srgbClr val="ffc000"/>
                  </a:solidFill>
                  <a:latin typeface="맑은 고딕"/>
                  <a:ea typeface="맑은 고딕"/>
                </a:rPr>
                <a:t>후속 개발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210" name="그룹 77"/>
          <p:cNvGrpSpPr/>
          <p:nvPr/>
        </p:nvGrpSpPr>
        <p:grpSpPr>
          <a:xfrm>
            <a:off x="6396120" y="4490280"/>
            <a:ext cx="5362920" cy="1748160"/>
            <a:chOff x="6396120" y="4490280"/>
            <a:chExt cx="5362920" cy="1748160"/>
          </a:xfrm>
        </p:grpSpPr>
        <p:sp>
          <p:nvSpPr>
            <p:cNvPr id="1211" name="사각형: 둥근 모서리 49"/>
            <p:cNvSpPr/>
            <p:nvPr/>
          </p:nvSpPr>
          <p:spPr>
            <a:xfrm>
              <a:off x="6396120" y="449100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2" name="직사각형 7"/>
            <p:cNvSpPr/>
            <p:nvPr/>
          </p:nvSpPr>
          <p:spPr>
            <a:xfrm rot="5400000">
              <a:off x="9032400" y="2316960"/>
              <a:ext cx="92880" cy="44388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3" name="TextBox 201"/>
            <p:cNvSpPr/>
            <p:nvPr/>
          </p:nvSpPr>
          <p:spPr>
            <a:xfrm>
              <a:off x="6761160" y="4906080"/>
              <a:ext cx="4621680" cy="41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성과 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214" name="그룹 78"/>
          <p:cNvGrpSpPr/>
          <p:nvPr/>
        </p:nvGrpSpPr>
        <p:grpSpPr>
          <a:xfrm>
            <a:off x="6396120" y="2407320"/>
            <a:ext cx="5362920" cy="1748160"/>
            <a:chOff x="6396120" y="2407320"/>
            <a:chExt cx="5362920" cy="1748160"/>
          </a:xfrm>
        </p:grpSpPr>
        <p:sp>
          <p:nvSpPr>
            <p:cNvPr id="1215" name="사각형: 둥근 모서리 50"/>
            <p:cNvSpPr/>
            <p:nvPr/>
          </p:nvSpPr>
          <p:spPr>
            <a:xfrm>
              <a:off x="6396120" y="240804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6" name="직사각형 8"/>
            <p:cNvSpPr/>
            <p:nvPr/>
          </p:nvSpPr>
          <p:spPr>
            <a:xfrm rot="5400000">
              <a:off x="9032400" y="234000"/>
              <a:ext cx="92880" cy="44388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7" name="TextBox 202"/>
            <p:cNvSpPr/>
            <p:nvPr/>
          </p:nvSpPr>
          <p:spPr>
            <a:xfrm>
              <a:off x="6636240" y="2900160"/>
              <a:ext cx="4994640" cy="39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ffc000"/>
                  </a:solidFill>
                  <a:latin typeface="맑은 고딕"/>
                  <a:ea typeface="맑은 고딕"/>
                </a:rPr>
                <a:t>팀의 강점과 보완점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218" name="TextBox 203"/>
            <p:cNvSpPr/>
            <p:nvPr/>
          </p:nvSpPr>
          <p:spPr>
            <a:xfrm>
              <a:off x="6786360" y="3414600"/>
              <a:ext cx="450756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강점 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:  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프로토타입 산출속도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(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모듈별 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3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시간 이내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보완점 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:  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전체 프로젝트 일정관리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1219" name="그래픽 167" descr=""/>
          <p:cNvPicPr/>
          <p:nvPr/>
        </p:nvPicPr>
        <p:blipFill>
          <a:blip r:embed="rId5"/>
          <a:stretch/>
        </p:blipFill>
        <p:spPr>
          <a:xfrm rot="1800000">
            <a:off x="377640" y="4326480"/>
            <a:ext cx="137160" cy="137160"/>
          </a:xfrm>
          <a:prstGeom prst="rect">
            <a:avLst/>
          </a:prstGeom>
          <a:ln w="0">
            <a:noFill/>
          </a:ln>
        </p:spPr>
      </p:pic>
      <p:sp>
        <p:nvSpPr>
          <p:cNvPr id="1220" name="TextBox 204"/>
          <p:cNvSpPr/>
          <p:nvPr/>
        </p:nvSpPr>
        <p:spPr>
          <a:xfrm>
            <a:off x="1096920" y="5613120"/>
            <a:ext cx="45075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개발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1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힘제어 노드 연동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개발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2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좌표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,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힘센서 실시간 그래프 연동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21" name="TextBox 205"/>
          <p:cNvSpPr/>
          <p:nvPr/>
        </p:nvSpPr>
        <p:spPr>
          <a:xfrm>
            <a:off x="6825960" y="5373360"/>
            <a:ext cx="45075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성과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1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다양한 각도와 여러 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DRL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모션함수를 통해 시뮬레이션과 현실공간 사이의 간격 확인 및 오차조정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성과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2 :  UI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를 통한 안전기능 구현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성과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3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메니퓰레이터를 활용한 모션 정밀제어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22" name="TextBox 206"/>
          <p:cNvSpPr/>
          <p:nvPr/>
        </p:nvSpPr>
        <p:spPr>
          <a:xfrm>
            <a:off x="916920" y="2651040"/>
            <a:ext cx="462168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20000"/>
              </a:lnSpc>
              <a:buNone/>
            </a:pPr>
            <a:r>
              <a:rPr b="1" lang="ko-KR" sz="1800" spc="-1" strike="noStrike">
                <a:solidFill>
                  <a:srgbClr val="3378c8"/>
                </a:solidFill>
                <a:latin typeface="맑은 고딕"/>
                <a:ea typeface="맑은 고딕"/>
              </a:rPr>
              <a:t>사전기획 대비 완성도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그래픽 168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1224" name="그래픽 169" descr=""/>
          <p:cNvPicPr/>
          <p:nvPr/>
        </p:nvPicPr>
        <p:blipFill>
          <a:blip r:embed="rId2"/>
          <a:srcRect l="0" t="0" r="2092" b="22186"/>
          <a:stretch/>
        </p:blipFill>
        <p:spPr>
          <a:xfrm rot="16200000">
            <a:off x="10645200" y="3136320"/>
            <a:ext cx="2549880" cy="540720"/>
          </a:xfrm>
          <a:prstGeom prst="rect">
            <a:avLst/>
          </a:prstGeom>
          <a:ln w="0">
            <a:noFill/>
          </a:ln>
        </p:spPr>
      </p:pic>
      <p:pic>
        <p:nvPicPr>
          <p:cNvPr id="1225" name="그래픽 170" descr=""/>
          <p:cNvPicPr/>
          <p:nvPr/>
        </p:nvPicPr>
        <p:blipFill>
          <a:blip r:embed="rId3"/>
          <a:srcRect l="0" t="5757" r="51762" b="0"/>
          <a:stretch/>
        </p:blipFill>
        <p:spPr>
          <a:xfrm rot="10800000">
            <a:off x="1080" y="5285160"/>
            <a:ext cx="1368360" cy="1572840"/>
          </a:xfrm>
          <a:prstGeom prst="rect">
            <a:avLst/>
          </a:prstGeom>
          <a:ln w="0">
            <a:noFill/>
          </a:ln>
        </p:spPr>
      </p:pic>
      <p:sp>
        <p:nvSpPr>
          <p:cNvPr id="1226" name="사각형: 둥근 한쪽 모서리 21"/>
          <p:cNvSpPr/>
          <p:nvPr/>
        </p:nvSpPr>
        <p:spPr>
          <a:xfrm flipH="1" flipV="1">
            <a:off x="172440" y="69120"/>
            <a:ext cx="12016800" cy="12200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27" name="그룹 79"/>
          <p:cNvGrpSpPr/>
          <p:nvPr/>
        </p:nvGrpSpPr>
        <p:grpSpPr>
          <a:xfrm>
            <a:off x="376200" y="333360"/>
            <a:ext cx="5947200" cy="822600"/>
            <a:chOff x="376200" y="333360"/>
            <a:chExt cx="5947200" cy="822600"/>
          </a:xfrm>
        </p:grpSpPr>
        <p:sp>
          <p:nvSpPr>
            <p:cNvPr id="1228" name="TextBox 207"/>
            <p:cNvSpPr/>
            <p:nvPr/>
          </p:nvSpPr>
          <p:spPr>
            <a:xfrm>
              <a:off x="1461600" y="366120"/>
              <a:ext cx="22510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229" name="TextBox 208"/>
            <p:cNvSpPr/>
            <p:nvPr/>
          </p:nvSpPr>
          <p:spPr>
            <a:xfrm>
              <a:off x="1461600" y="585000"/>
              <a:ext cx="486180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230" name="TextBox 209"/>
            <p:cNvSpPr/>
            <p:nvPr/>
          </p:nvSpPr>
          <p:spPr>
            <a:xfrm>
              <a:off x="376200" y="333360"/>
              <a:ext cx="1265760" cy="82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1231" name="그림 42" descr="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1080" y="2130840"/>
            <a:ext cx="12191040" cy="232560"/>
          </a:xfrm>
          <a:prstGeom prst="rect">
            <a:avLst/>
          </a:prstGeom>
          <a:ln w="0">
            <a:noFill/>
          </a:ln>
        </p:spPr>
      </p:pic>
      <p:grpSp>
        <p:nvGrpSpPr>
          <p:cNvPr id="1232" name="그룹 83"/>
          <p:cNvGrpSpPr/>
          <p:nvPr/>
        </p:nvGrpSpPr>
        <p:grpSpPr>
          <a:xfrm>
            <a:off x="541800" y="1430280"/>
            <a:ext cx="11107440" cy="363960"/>
            <a:chOff x="541800" y="1430280"/>
            <a:chExt cx="11107440" cy="363960"/>
          </a:xfrm>
        </p:grpSpPr>
        <p:sp>
          <p:nvSpPr>
            <p:cNvPr id="1233" name="TextBox 210"/>
            <p:cNvSpPr/>
            <p:nvPr/>
          </p:nvSpPr>
          <p:spPr>
            <a:xfrm>
              <a:off x="743760" y="1430280"/>
              <a:ext cx="109054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ROS2 </a:t>
              </a:r>
              <a:r>
                <a:rPr b="0" lang="ko-KR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통신으로 메니퓰레이터 모션제어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234" name="그래픽 171"/>
            <p:cNvSpPr/>
            <p:nvPr/>
          </p:nvSpPr>
          <p:spPr>
            <a:xfrm>
              <a:off x="541800" y="1539000"/>
              <a:ext cx="100080" cy="11268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5" name="TextBox 211"/>
          <p:cNvSpPr/>
          <p:nvPr/>
        </p:nvSpPr>
        <p:spPr>
          <a:xfrm>
            <a:off x="0" y="0"/>
            <a:ext cx="12191040" cy="1134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TextBox 212"/>
          <p:cNvSpPr/>
          <p:nvPr/>
        </p:nvSpPr>
        <p:spPr>
          <a:xfrm>
            <a:off x="0" y="0"/>
            <a:ext cx="1335600" cy="11340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37" name="그룹 84"/>
          <p:cNvGrpSpPr/>
          <p:nvPr/>
        </p:nvGrpSpPr>
        <p:grpSpPr>
          <a:xfrm>
            <a:off x="541800" y="2407320"/>
            <a:ext cx="5362920" cy="1748160"/>
            <a:chOff x="541800" y="2407320"/>
            <a:chExt cx="5362920" cy="1748160"/>
          </a:xfrm>
        </p:grpSpPr>
        <p:sp>
          <p:nvSpPr>
            <p:cNvPr id="1238" name="사각형: 둥근 모서리 52"/>
            <p:cNvSpPr/>
            <p:nvPr/>
          </p:nvSpPr>
          <p:spPr>
            <a:xfrm>
              <a:off x="541800" y="240804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9" name="직사각형 9"/>
            <p:cNvSpPr/>
            <p:nvPr/>
          </p:nvSpPr>
          <p:spPr>
            <a:xfrm rot="5400000">
              <a:off x="3178080" y="234000"/>
              <a:ext cx="92880" cy="44388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0" name="TextBox 213"/>
            <p:cNvSpPr/>
            <p:nvPr/>
          </p:nvSpPr>
          <p:spPr>
            <a:xfrm>
              <a:off x="821880" y="2975760"/>
              <a:ext cx="5050800" cy="1112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85%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-</a:t>
              </a: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모션제어 </a:t>
              </a:r>
              <a:r>
                <a:rPr b="0" lang="en-US" sz="1400" spc="-1" strike="noStrike">
                  <a:solidFill>
                    <a:srgbClr val="3b3838"/>
                  </a:solidFill>
                  <a:latin typeface="Malgun Gothic"/>
                  <a:ea typeface="Malgun Gothic"/>
                </a:rPr>
                <a:t>-</a:t>
              </a:r>
              <a:r>
                <a:rPr b="0" lang="ko-KR" sz="1400" spc="-1" strike="noStrike">
                  <a:solidFill>
                    <a:srgbClr val="3b3838"/>
                  </a:solidFill>
                  <a:latin typeface="Malgun Gothic"/>
                  <a:ea typeface="Malgun Gothic"/>
                </a:rPr>
                <a:t>알고리즘 </a:t>
              </a: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-UI </a:t>
              </a: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연동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-ROS2 </a:t>
              </a: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시스템 구축 </a:t>
              </a:r>
              <a:r>
                <a:rPr b="0" lang="en-US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-ROS2 </a:t>
              </a:r>
              <a:r>
                <a:rPr b="0" lang="ko-KR" sz="14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시스템 통합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241" name="그룹 85"/>
          <p:cNvGrpSpPr/>
          <p:nvPr/>
        </p:nvGrpSpPr>
        <p:grpSpPr>
          <a:xfrm>
            <a:off x="541800" y="4490280"/>
            <a:ext cx="5362920" cy="1748160"/>
            <a:chOff x="541800" y="4490280"/>
            <a:chExt cx="5362920" cy="1748160"/>
          </a:xfrm>
        </p:grpSpPr>
        <p:sp>
          <p:nvSpPr>
            <p:cNvPr id="1242" name="사각형: 둥근 모서리 54"/>
            <p:cNvSpPr/>
            <p:nvPr/>
          </p:nvSpPr>
          <p:spPr>
            <a:xfrm>
              <a:off x="541800" y="449100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3" name="직사각형 10"/>
            <p:cNvSpPr/>
            <p:nvPr/>
          </p:nvSpPr>
          <p:spPr>
            <a:xfrm rot="5400000">
              <a:off x="3178080" y="2316960"/>
              <a:ext cx="92880" cy="44388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4" name="TextBox 214"/>
            <p:cNvSpPr/>
            <p:nvPr/>
          </p:nvSpPr>
          <p:spPr>
            <a:xfrm>
              <a:off x="912240" y="5019120"/>
              <a:ext cx="4621680" cy="41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1" lang="ko-KR" sz="1800" spc="-1" strike="noStrike">
                  <a:solidFill>
                    <a:srgbClr val="ffc000"/>
                  </a:solidFill>
                  <a:latin typeface="맑은 고딕"/>
                  <a:ea typeface="맑은 고딕"/>
                </a:rPr>
                <a:t>후속 개발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245" name="그룹 86"/>
          <p:cNvGrpSpPr/>
          <p:nvPr/>
        </p:nvGrpSpPr>
        <p:grpSpPr>
          <a:xfrm>
            <a:off x="6396120" y="4490280"/>
            <a:ext cx="5362920" cy="1748160"/>
            <a:chOff x="6396120" y="4490280"/>
            <a:chExt cx="5362920" cy="1748160"/>
          </a:xfrm>
        </p:grpSpPr>
        <p:sp>
          <p:nvSpPr>
            <p:cNvPr id="1246" name="사각형: 둥근 모서리 55"/>
            <p:cNvSpPr/>
            <p:nvPr/>
          </p:nvSpPr>
          <p:spPr>
            <a:xfrm>
              <a:off x="6396120" y="449100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7" name="직사각형 11"/>
            <p:cNvSpPr/>
            <p:nvPr/>
          </p:nvSpPr>
          <p:spPr>
            <a:xfrm rot="5400000">
              <a:off x="9032400" y="2316960"/>
              <a:ext cx="92880" cy="44388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8" name="TextBox 215"/>
            <p:cNvSpPr/>
            <p:nvPr/>
          </p:nvSpPr>
          <p:spPr>
            <a:xfrm>
              <a:off x="6761160" y="4906080"/>
              <a:ext cx="4621680" cy="41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성과 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1249" name="그룹 89"/>
          <p:cNvGrpSpPr/>
          <p:nvPr/>
        </p:nvGrpSpPr>
        <p:grpSpPr>
          <a:xfrm>
            <a:off x="6396120" y="2407320"/>
            <a:ext cx="5362920" cy="1748160"/>
            <a:chOff x="6396120" y="2407320"/>
            <a:chExt cx="5362920" cy="1748160"/>
          </a:xfrm>
        </p:grpSpPr>
        <p:sp>
          <p:nvSpPr>
            <p:cNvPr id="1250" name="사각형: 둥근 모서리 56"/>
            <p:cNvSpPr/>
            <p:nvPr/>
          </p:nvSpPr>
          <p:spPr>
            <a:xfrm>
              <a:off x="6396120" y="2408040"/>
              <a:ext cx="5362920" cy="174744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1" name="직사각형 12"/>
            <p:cNvSpPr/>
            <p:nvPr/>
          </p:nvSpPr>
          <p:spPr>
            <a:xfrm rot="5400000">
              <a:off x="9032400" y="234000"/>
              <a:ext cx="92880" cy="44388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2" name="TextBox 216"/>
            <p:cNvSpPr/>
            <p:nvPr/>
          </p:nvSpPr>
          <p:spPr>
            <a:xfrm>
              <a:off x="6636240" y="2900160"/>
              <a:ext cx="4994640" cy="39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ffc000"/>
                  </a:solidFill>
                  <a:latin typeface="맑은 고딕"/>
                  <a:ea typeface="맑은 고딕"/>
                </a:rPr>
                <a:t>팀의 강점과 보완점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253" name="TextBox 217"/>
            <p:cNvSpPr/>
            <p:nvPr/>
          </p:nvSpPr>
          <p:spPr>
            <a:xfrm>
              <a:off x="6786360" y="3414600"/>
              <a:ext cx="450756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강점 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:  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프로토타입 산출속도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(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모듈별 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3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시간 이내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)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보완점 </a:t>
              </a:r>
              <a:r>
                <a:rPr b="0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:  </a:t>
              </a:r>
              <a:r>
                <a:rPr b="0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전체 프로젝트 일정관리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1254" name="그래픽 172" descr=""/>
          <p:cNvPicPr/>
          <p:nvPr/>
        </p:nvPicPr>
        <p:blipFill>
          <a:blip r:embed="rId5"/>
          <a:stretch/>
        </p:blipFill>
        <p:spPr>
          <a:xfrm rot="1800000">
            <a:off x="377640" y="4326480"/>
            <a:ext cx="137160" cy="137160"/>
          </a:xfrm>
          <a:prstGeom prst="rect">
            <a:avLst/>
          </a:prstGeom>
          <a:ln w="0">
            <a:noFill/>
          </a:ln>
        </p:spPr>
      </p:pic>
      <p:sp>
        <p:nvSpPr>
          <p:cNvPr id="1255" name="TextBox 218"/>
          <p:cNvSpPr/>
          <p:nvPr/>
        </p:nvSpPr>
        <p:spPr>
          <a:xfrm>
            <a:off x="1096920" y="5613120"/>
            <a:ext cx="45075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개발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1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힘제어 노드 연동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개발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2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좌표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,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힘센서 실시간 그래프 연동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6" name="TextBox 219"/>
          <p:cNvSpPr/>
          <p:nvPr/>
        </p:nvSpPr>
        <p:spPr>
          <a:xfrm>
            <a:off x="6825960" y="5373360"/>
            <a:ext cx="45075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성과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1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다양한 각도와 여러 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DRL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모션함수를 통해 시뮬레이션과 현실공간 사이의 간격 확인 및 오차조정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성과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2 :  UI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를 통한 안전기능 구현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성과</a:t>
            </a:r>
            <a:r>
              <a:rPr b="0" lang="en-US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3 : </a:t>
            </a:r>
            <a:r>
              <a:rPr b="0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메니퓰레이터를 활용한 모션 정밀제어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57" name="TextBox 220"/>
          <p:cNvSpPr/>
          <p:nvPr/>
        </p:nvSpPr>
        <p:spPr>
          <a:xfrm>
            <a:off x="916920" y="2651040"/>
            <a:ext cx="462168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20000"/>
              </a:lnSpc>
              <a:buNone/>
            </a:pPr>
            <a:r>
              <a:rPr b="1" lang="ko-KR" sz="1800" spc="-1" strike="noStrike">
                <a:solidFill>
                  <a:srgbClr val="3378c8"/>
                </a:solidFill>
                <a:latin typeface="맑은 고딕"/>
                <a:ea typeface="맑은 고딕"/>
              </a:rPr>
              <a:t>사전기획 대비 완성도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58" name="그림 43" descr="텍스트, 스크린샷, 폰트, 번호이(가) 표시된 사진&#10;&#10;AI 생성 콘텐츠는 정확하지 않을 수 있습니다."/>
          <p:cNvPicPr/>
          <p:nvPr/>
        </p:nvPicPr>
        <p:blipFill>
          <a:blip r:embed="rId6"/>
          <a:stretch/>
        </p:blipFill>
        <p:spPr>
          <a:xfrm>
            <a:off x="2121120" y="2410560"/>
            <a:ext cx="7567560" cy="410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사각형: 둥근 한쪽 모서리 17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60" name="그룹 1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261" name="TextBox 21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62" name="TextBox 22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63" name="TextBox 2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264" name="TextBox 3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TextBox 3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그래픽 33" descr=""/>
          <p:cNvPicPr/>
          <p:nvPr/>
        </p:nvPicPr>
        <p:blipFill>
          <a:blip r:embed="rId1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267" name="그래픽 36" descr=""/>
          <p:cNvPicPr/>
          <p:nvPr/>
        </p:nvPicPr>
        <p:blipFill>
          <a:blip r:embed="rId2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268" name="그래픽 40" descr=""/>
          <p:cNvPicPr/>
          <p:nvPr/>
        </p:nvPicPr>
        <p:blipFill>
          <a:blip r:embed="rId3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269" name="그래픽 42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270" name="직각 삼각형 45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1" name="그래픽 47" descr=""/>
          <p:cNvPicPr/>
          <p:nvPr/>
        </p:nvPicPr>
        <p:blipFill>
          <a:blip r:embed="rId5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grpSp>
        <p:nvGrpSpPr>
          <p:cNvPr id="272" name="그룹 51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273" name="TextBox 49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반도체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TASK HANDLER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자동화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: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문제정의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74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5" name="그림 53" descr="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276" name="그림 1" descr="텍스트, 스크린샷, 도표, 디자인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726120" y="2307600"/>
            <a:ext cx="5813640" cy="3048120"/>
          </a:xfrm>
          <a:prstGeom prst="rect">
            <a:avLst/>
          </a:prstGeom>
          <a:ln w="0">
            <a:noFill/>
          </a:ln>
        </p:spPr>
      </p:pic>
      <p:sp>
        <p:nvSpPr>
          <p:cNvPr id="277" name="TextBox 4"/>
          <p:cNvSpPr/>
          <p:nvPr/>
        </p:nvSpPr>
        <p:spPr>
          <a:xfrm>
            <a:off x="-3960" y="6491880"/>
            <a:ext cx="79110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8"/>
              </a:rPr>
              <a:t>https://news.skhynix.co.kr/dram-and-nand-test-manager/?hs_amp=true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8" name="그림 8" descr="텍스트, 폰트, 스크린샷, 번호이(가) 표시된 사진&#10;&#10;AI 생성 콘텐츠는 정확하지 않을 수 있습니다."/>
          <p:cNvPicPr/>
          <p:nvPr/>
        </p:nvPicPr>
        <p:blipFill>
          <a:blip r:embed="rId9"/>
          <a:stretch/>
        </p:blipFill>
        <p:spPr>
          <a:xfrm>
            <a:off x="6754680" y="2304000"/>
            <a:ext cx="5053680" cy="156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사각형: 둥근 한쪽 모서리 17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0" name="그룹 1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281" name="TextBox 21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82" name="TextBox 22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83" name="TextBox 2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284" name="TextBox 3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TextBox 3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그래픽 33" descr=""/>
          <p:cNvPicPr/>
          <p:nvPr/>
        </p:nvPicPr>
        <p:blipFill>
          <a:blip r:embed="rId1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287" name="그래픽 36" descr=""/>
          <p:cNvPicPr/>
          <p:nvPr/>
        </p:nvPicPr>
        <p:blipFill>
          <a:blip r:embed="rId2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288" name="그래픽 40" descr=""/>
          <p:cNvPicPr/>
          <p:nvPr/>
        </p:nvPicPr>
        <p:blipFill>
          <a:blip r:embed="rId3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289" name="그래픽 42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290" name="직각 삼각형 45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1" name="그래픽 47" descr=""/>
          <p:cNvPicPr/>
          <p:nvPr/>
        </p:nvPicPr>
        <p:blipFill>
          <a:blip r:embed="rId5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grpSp>
        <p:nvGrpSpPr>
          <p:cNvPr id="292" name="그룹 51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293" name="TextBox 49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반도체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TASK HANDLER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자동화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: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문제정의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4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95" name="그림 53" descr="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296" name="그림 1" descr="텍스트, 스크린샷, 도표, 디자인이(가) 표시된 사진&#10;&#10;AI 생성 콘텐츠는 정확하지 않을 수 있습니다."/>
          <p:cNvPicPr/>
          <p:nvPr/>
        </p:nvPicPr>
        <p:blipFill>
          <a:blip r:embed="rId7"/>
          <a:stretch/>
        </p:blipFill>
        <p:spPr>
          <a:xfrm>
            <a:off x="726120" y="2307600"/>
            <a:ext cx="5813640" cy="3048120"/>
          </a:xfrm>
          <a:prstGeom prst="rect">
            <a:avLst/>
          </a:prstGeom>
          <a:ln w="0">
            <a:noFill/>
          </a:ln>
        </p:spPr>
      </p:pic>
      <p:sp>
        <p:nvSpPr>
          <p:cNvPr id="297" name="TextBox 4"/>
          <p:cNvSpPr/>
          <p:nvPr/>
        </p:nvSpPr>
        <p:spPr>
          <a:xfrm>
            <a:off x="-3960" y="6491880"/>
            <a:ext cx="79110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8"/>
              </a:rPr>
              <a:t>https://news.skhynix.co.kr/dram-and-nand-test-manager/?hs_amp=true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8" name="그림 8" descr="텍스트, 폰트, 스크린샷, 번호이(가) 표시된 사진&#10;&#10;AI 생성 콘텐츠는 정확하지 않을 수 있습니다."/>
          <p:cNvPicPr/>
          <p:nvPr/>
        </p:nvPicPr>
        <p:blipFill>
          <a:blip r:embed="rId9"/>
          <a:stretch/>
        </p:blipFill>
        <p:spPr>
          <a:xfrm>
            <a:off x="6754680" y="2304000"/>
            <a:ext cx="5053680" cy="1564560"/>
          </a:xfrm>
          <a:prstGeom prst="rect">
            <a:avLst/>
          </a:prstGeom>
          <a:ln w="0">
            <a:noFill/>
          </a:ln>
        </p:spPr>
      </p:pic>
      <p:sp>
        <p:nvSpPr>
          <p:cNvPr id="299" name="TextBox 2"/>
          <p:cNvSpPr/>
          <p:nvPr/>
        </p:nvSpPr>
        <p:spPr>
          <a:xfrm rot="20940000">
            <a:off x="2619360" y="3088440"/>
            <a:ext cx="7129080" cy="1064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3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매니퓰레이터 미세제어로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ko-KR" sz="3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정상이지만 불량 판정</a:t>
            </a:r>
            <a:r>
              <a:rPr b="1" lang="en-US" sz="3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(FN)</a:t>
            </a:r>
            <a:r>
              <a:rPr b="1" lang="ko-KR" sz="3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을 줄여보자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사각형: 둥근 한쪽 모서리 17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1" name="그룹 1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02" name="TextBox 21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03" name="TextBox 22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04" name="TextBox 2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305" name="TextBox 3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TextBox 3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그래픽 33" descr=""/>
          <p:cNvPicPr/>
          <p:nvPr/>
        </p:nvPicPr>
        <p:blipFill>
          <a:blip r:embed="rId1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308" name="그래픽 36" descr=""/>
          <p:cNvPicPr/>
          <p:nvPr/>
        </p:nvPicPr>
        <p:blipFill>
          <a:blip r:embed="rId2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309" name="그래픽 40" descr=""/>
          <p:cNvPicPr/>
          <p:nvPr/>
        </p:nvPicPr>
        <p:blipFill>
          <a:blip r:embed="rId3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310" name="그래픽 42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311" name="직각 삼각형 45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2" name="그래픽 47" descr=""/>
          <p:cNvPicPr/>
          <p:nvPr/>
        </p:nvPicPr>
        <p:blipFill>
          <a:blip r:embed="rId5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grpSp>
        <p:nvGrpSpPr>
          <p:cNvPr id="313" name="그룹 51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14" name="TextBox 49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반도체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TASK HANDLER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자동화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: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문제정의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5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16" name="그림 53" descr="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317" name="TextBox 4"/>
          <p:cNvSpPr/>
          <p:nvPr/>
        </p:nvSpPr>
        <p:spPr>
          <a:xfrm>
            <a:off x="-3960" y="6208920"/>
            <a:ext cx="79110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7"/>
              </a:rPr>
              <a:t>https://news.skhynix.co.kr/dram-and-nand-test-manager/?hs_amp=true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그림 1" descr="텍스트, 스크린샷, 폰트, 라인이(가) 표시된 사진&#10;&#10;AI 생성 콘텐츠는 정확하지 않을 수 있습니다."/>
          <p:cNvPicPr/>
          <p:nvPr/>
        </p:nvPicPr>
        <p:blipFill>
          <a:blip r:embed="rId8"/>
          <a:stretch/>
        </p:blipFill>
        <p:spPr>
          <a:xfrm>
            <a:off x="4720320" y="2035080"/>
            <a:ext cx="7083000" cy="1829520"/>
          </a:xfrm>
          <a:prstGeom prst="rect">
            <a:avLst/>
          </a:prstGeom>
          <a:ln w="0">
            <a:noFill/>
          </a:ln>
        </p:spPr>
      </p:pic>
      <p:pic>
        <p:nvPicPr>
          <p:cNvPr id="319" name="그림 3" descr="텍스트, 스크린샷, 웹사이트, 웹 페이지이(가) 표시된 사진&#10;&#10;AI 생성 콘텐츠는 정확하지 않을 수 있습니다."/>
          <p:cNvPicPr/>
          <p:nvPr/>
        </p:nvPicPr>
        <p:blipFill>
          <a:blip r:embed="rId9"/>
          <a:stretch/>
        </p:blipFill>
        <p:spPr>
          <a:xfrm>
            <a:off x="832320" y="2024640"/>
            <a:ext cx="3570840" cy="414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사각형: 둥근 한쪽 모서리 17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1" name="그룹 1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22" name="TextBox 21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23" name="TextBox 22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24" name="TextBox 2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325" name="TextBox 3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Box 3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그래픽 33" descr=""/>
          <p:cNvPicPr/>
          <p:nvPr/>
        </p:nvPicPr>
        <p:blipFill>
          <a:blip r:embed="rId1"/>
          <a:srcRect l="0" t="0" r="16077" b="36589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pic>
        <p:nvPicPr>
          <p:cNvPr id="328" name="그래픽 36" descr=""/>
          <p:cNvPicPr/>
          <p:nvPr/>
        </p:nvPicPr>
        <p:blipFill>
          <a:blip r:embed="rId2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329" name="그래픽 40" descr=""/>
          <p:cNvPicPr/>
          <p:nvPr/>
        </p:nvPicPr>
        <p:blipFill>
          <a:blip r:embed="rId3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330" name="그래픽 42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331" name="직각 삼각형 45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2" name="그래픽 47" descr=""/>
          <p:cNvPicPr/>
          <p:nvPr/>
        </p:nvPicPr>
        <p:blipFill>
          <a:blip r:embed="rId5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grpSp>
        <p:nvGrpSpPr>
          <p:cNvPr id="333" name="그룹 51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34" name="TextBox 49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반도체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TASK HANDLER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자동화 </a:t>
              </a:r>
              <a:r>
                <a:rPr b="1" lang="en-US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: </a:t>
              </a:r>
              <a:r>
                <a:rPr b="1" lang="ko-KR" sz="1800" spc="-1" strike="noStrike">
                  <a:solidFill>
                    <a:srgbClr val="3378c8"/>
                  </a:solidFill>
                  <a:latin typeface="Malgun Gothic"/>
                  <a:ea typeface="Malgun Gothic"/>
                </a:rPr>
                <a:t>문제정의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5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36" name="그림 53" descr=""/>
          <p:cNvPicPr/>
          <p:nvPr/>
        </p:nvPicPr>
        <p:blipFill>
          <a:blip r:embed="rId6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337" name="TextBox 4"/>
          <p:cNvSpPr/>
          <p:nvPr/>
        </p:nvSpPr>
        <p:spPr>
          <a:xfrm>
            <a:off x="-3960" y="6208920"/>
            <a:ext cx="791100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맑은 고딕"/>
                <a:ea typeface="맑은 고딕"/>
                <a:hlinkClick r:id="rId7"/>
              </a:rPr>
              <a:t>https://news.skhynix.co.kr/dram-and-nand-test-manager/?hs_amp=true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8" name="그림 2" descr="텍스트, 스크린샷, 웹사이트, 소프트웨어이(가) 표시된 사진&#10;&#10;AI 생성 콘텐츠는 정확하지 않을 수 있습니다."/>
          <p:cNvPicPr/>
          <p:nvPr/>
        </p:nvPicPr>
        <p:blipFill>
          <a:blip r:embed="rId8"/>
          <a:stretch/>
        </p:blipFill>
        <p:spPr>
          <a:xfrm>
            <a:off x="2624400" y="2035800"/>
            <a:ext cx="3175920" cy="3406680"/>
          </a:xfrm>
          <a:prstGeom prst="rect">
            <a:avLst/>
          </a:prstGeom>
          <a:ln w="0">
            <a:noFill/>
          </a:ln>
        </p:spPr>
      </p:pic>
      <p:pic>
        <p:nvPicPr>
          <p:cNvPr id="339" name="그림 5" descr="텍스트, 스크린샷, 평행, 번호이(가) 표시된 사진&#10;&#10;AI 생성 콘텐츠는 정확하지 않을 수 있습니다."/>
          <p:cNvPicPr/>
          <p:nvPr/>
        </p:nvPicPr>
        <p:blipFill>
          <a:blip r:embed="rId9"/>
          <a:stretch/>
        </p:blipFill>
        <p:spPr>
          <a:xfrm>
            <a:off x="537480" y="2035800"/>
            <a:ext cx="2973600" cy="3798360"/>
          </a:xfrm>
          <a:prstGeom prst="rect">
            <a:avLst/>
          </a:prstGeom>
          <a:ln w="0">
            <a:noFill/>
          </a:ln>
        </p:spPr>
      </p:pic>
      <p:pic>
        <p:nvPicPr>
          <p:cNvPr id="340" name="그림 6" descr="텍스트, 스크린샷, 번호, 폰트이(가) 표시된 사진&#10;&#10;AI 생성 콘텐츠는 정확하지 않을 수 있습니다."/>
          <p:cNvPicPr/>
          <p:nvPr/>
        </p:nvPicPr>
        <p:blipFill>
          <a:blip r:embed="rId10"/>
          <a:stretch/>
        </p:blipFill>
        <p:spPr>
          <a:xfrm>
            <a:off x="6091920" y="2035800"/>
            <a:ext cx="2532960" cy="3798360"/>
          </a:xfrm>
          <a:prstGeom prst="rect">
            <a:avLst/>
          </a:prstGeom>
          <a:ln w="0">
            <a:noFill/>
          </a:ln>
        </p:spPr>
      </p:pic>
      <p:sp>
        <p:nvSpPr>
          <p:cNvPr id="341" name="TextBox 7"/>
          <p:cNvSpPr/>
          <p:nvPr/>
        </p:nvSpPr>
        <p:spPr>
          <a:xfrm>
            <a:off x="8978040" y="2458440"/>
            <a:ext cx="27316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반도체 소켓 내구성 스펙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삽입 충격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106.8N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삽입 제한횟수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25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회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M0608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힘센서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힘센서 제어가능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그래픽 190" descr=""/>
          <p:cNvPicPr/>
          <p:nvPr/>
        </p:nvPicPr>
        <p:blipFill>
          <a:blip r:embed="rId1"/>
          <a:stretch/>
        </p:blipFill>
        <p:spPr>
          <a:xfrm>
            <a:off x="-179640" y="2772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43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4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45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46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7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02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348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349" name="그룹 4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50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접근방식 </a:t>
              </a:r>
              <a:r>
                <a:rPr b="1" lang="en-US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: </a:t>
              </a:r>
              <a:r>
                <a:rPr b="1" lang="ko-KR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모션제어</a:t>
              </a:r>
              <a:r>
                <a:rPr b="1" lang="en-US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삽입 알고리즘</a:t>
              </a:r>
              <a:r>
                <a:rPr b="1" lang="en-US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UI </a:t>
              </a:r>
              <a:r>
                <a:rPr b="1" lang="ko-KR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구축</a:t>
              </a:r>
              <a:r>
                <a:rPr b="1" lang="en-US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ROS2 </a:t>
              </a:r>
              <a:r>
                <a:rPr b="1" lang="ko-KR" sz="1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시스템 통합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51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2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354" name="표 86"/>
          <p:cNvGraphicFramePr/>
          <p:nvPr/>
        </p:nvGraphicFramePr>
        <p:xfrm>
          <a:off x="524520" y="2721960"/>
          <a:ext cx="11217600" cy="2822040"/>
        </p:xfrm>
        <a:graphic>
          <a:graphicData uri="http://schemas.openxmlformats.org/drawingml/2006/table">
            <a:tbl>
              <a:tblPr/>
              <a:tblGrid>
                <a:gridCol w="2243880"/>
                <a:gridCol w="1498320"/>
                <a:gridCol w="7475760"/>
              </a:tblGrid>
              <a:tr h="434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역할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담당 업무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</a:tr>
              <a:tr h="5994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천창환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팀장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994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김상현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994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노정현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58932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우지형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55" name="그래픽 121" descr=""/>
          <p:cNvPicPr/>
          <p:nvPr/>
        </p:nvPicPr>
        <p:blipFill>
          <a:blip r:embed="rId3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pic>
        <p:nvPicPr>
          <p:cNvPr id="356" name="그래픽 131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sp>
        <p:nvSpPr>
          <p:cNvPr id="357" name="직각 삼각형 20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8" name="그래픽 189" descr=""/>
          <p:cNvPicPr/>
          <p:nvPr/>
        </p:nvPicPr>
        <p:blipFill>
          <a:blip r:embed="rId5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grpSp>
        <p:nvGrpSpPr>
          <p:cNvPr id="359" name="그룹 16"/>
          <p:cNvGrpSpPr/>
          <p:nvPr/>
        </p:nvGrpSpPr>
        <p:grpSpPr>
          <a:xfrm>
            <a:off x="4428000" y="3285720"/>
            <a:ext cx="2712240" cy="357840"/>
            <a:chOff x="4428000" y="3285720"/>
            <a:chExt cx="2712240" cy="357840"/>
          </a:xfrm>
        </p:grpSpPr>
        <p:sp>
          <p:nvSpPr>
            <p:cNvPr id="360" name="사각형: 둥근 모서리 7"/>
            <p:cNvSpPr/>
            <p:nvPr/>
          </p:nvSpPr>
          <p:spPr>
            <a:xfrm>
              <a:off x="4428000" y="328572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" name="타원 13"/>
            <p:cNvSpPr/>
            <p:nvPr/>
          </p:nvSpPr>
          <p:spPr>
            <a:xfrm>
              <a:off x="4428000" y="328572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62" name="그래픽 14" descr=""/>
            <p:cNvPicPr/>
            <p:nvPr/>
          </p:nvPicPr>
          <p:blipFill>
            <a:blip r:embed="rId6"/>
            <a:stretch/>
          </p:blipFill>
          <p:spPr>
            <a:xfrm>
              <a:off x="4502520" y="3360240"/>
              <a:ext cx="208800" cy="208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63" name="TextBox 15"/>
            <p:cNvSpPr/>
            <p:nvPr/>
          </p:nvSpPr>
          <p:spPr>
            <a:xfrm>
              <a:off x="4925160" y="331236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PM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364" name="그룹 30"/>
          <p:cNvGrpSpPr/>
          <p:nvPr/>
        </p:nvGrpSpPr>
        <p:grpSpPr>
          <a:xfrm>
            <a:off x="7503120" y="3285720"/>
            <a:ext cx="2712240" cy="357840"/>
            <a:chOff x="7503120" y="3285720"/>
            <a:chExt cx="2712240" cy="357840"/>
          </a:xfrm>
        </p:grpSpPr>
        <p:sp>
          <p:nvSpPr>
            <p:cNvPr id="365" name="사각형: 둥근 모서리 18"/>
            <p:cNvSpPr/>
            <p:nvPr/>
          </p:nvSpPr>
          <p:spPr>
            <a:xfrm>
              <a:off x="7503120" y="328572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6" name="타원 19"/>
            <p:cNvSpPr/>
            <p:nvPr/>
          </p:nvSpPr>
          <p:spPr>
            <a:xfrm>
              <a:off x="7503120" y="328572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7" name="TextBox 28"/>
            <p:cNvSpPr/>
            <p:nvPr/>
          </p:nvSpPr>
          <p:spPr>
            <a:xfrm>
              <a:off x="8057520" y="331236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ROS2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시스템 구축</a:t>
              </a: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통합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68" name="그래픽 29" descr=""/>
            <p:cNvPicPr/>
            <p:nvPr/>
          </p:nvPicPr>
          <p:blipFill>
            <a:blip r:embed="rId7"/>
            <a:stretch/>
          </p:blipFill>
          <p:spPr>
            <a:xfrm>
              <a:off x="7608240" y="3360240"/>
              <a:ext cx="190440" cy="203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69" name="그룹 37"/>
          <p:cNvGrpSpPr/>
          <p:nvPr/>
        </p:nvGrpSpPr>
        <p:grpSpPr>
          <a:xfrm>
            <a:off x="4428000" y="3892320"/>
            <a:ext cx="2712240" cy="357840"/>
            <a:chOff x="4428000" y="3892320"/>
            <a:chExt cx="2712240" cy="357840"/>
          </a:xfrm>
        </p:grpSpPr>
        <p:sp>
          <p:nvSpPr>
            <p:cNvPr id="370" name="사각형: 둥근 모서리 32"/>
            <p:cNvSpPr/>
            <p:nvPr/>
          </p:nvSpPr>
          <p:spPr>
            <a:xfrm>
              <a:off x="4428000" y="389232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1" name="타원 33"/>
            <p:cNvSpPr/>
            <p:nvPr/>
          </p:nvSpPr>
          <p:spPr>
            <a:xfrm>
              <a:off x="4428000" y="389232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2" name="TextBox 35"/>
            <p:cNvSpPr/>
            <p:nvPr/>
          </p:nvSpPr>
          <p:spPr>
            <a:xfrm>
              <a:off x="4925160" y="391896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삽입 알고리즘 구현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73" name="그래픽 36" descr=""/>
            <p:cNvPicPr/>
            <p:nvPr/>
          </p:nvPicPr>
          <p:blipFill>
            <a:blip r:embed="rId8"/>
            <a:stretch/>
          </p:blipFill>
          <p:spPr>
            <a:xfrm>
              <a:off x="4494960" y="3976560"/>
              <a:ext cx="216000" cy="1926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74" name="그룹 45"/>
          <p:cNvGrpSpPr/>
          <p:nvPr/>
        </p:nvGrpSpPr>
        <p:grpSpPr>
          <a:xfrm>
            <a:off x="4428000" y="4457880"/>
            <a:ext cx="2712240" cy="357840"/>
            <a:chOff x="4428000" y="4457880"/>
            <a:chExt cx="2712240" cy="357840"/>
          </a:xfrm>
        </p:grpSpPr>
        <p:sp>
          <p:nvSpPr>
            <p:cNvPr id="375" name="사각형: 둥근 모서리 40"/>
            <p:cNvSpPr/>
            <p:nvPr/>
          </p:nvSpPr>
          <p:spPr>
            <a:xfrm>
              <a:off x="4428000" y="445788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6" name="타원 41"/>
            <p:cNvSpPr/>
            <p:nvPr/>
          </p:nvSpPr>
          <p:spPr>
            <a:xfrm>
              <a:off x="4428000" y="445788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7" name="TextBox 42"/>
            <p:cNvSpPr/>
            <p:nvPr/>
          </p:nvSpPr>
          <p:spPr>
            <a:xfrm>
              <a:off x="4925160" y="448452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UI, DB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구축 및 연계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78" name="그래픽 43" descr=""/>
            <p:cNvPicPr/>
            <p:nvPr/>
          </p:nvPicPr>
          <p:blipFill>
            <a:blip r:embed="rId9"/>
            <a:stretch/>
          </p:blipFill>
          <p:spPr>
            <a:xfrm>
              <a:off x="4504680" y="4532400"/>
              <a:ext cx="219240" cy="2008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79" name="그룹 51"/>
          <p:cNvGrpSpPr/>
          <p:nvPr/>
        </p:nvGrpSpPr>
        <p:grpSpPr>
          <a:xfrm>
            <a:off x="7503120" y="4457880"/>
            <a:ext cx="2953800" cy="357840"/>
            <a:chOff x="7503120" y="4457880"/>
            <a:chExt cx="2953800" cy="357840"/>
          </a:xfrm>
        </p:grpSpPr>
        <p:sp>
          <p:nvSpPr>
            <p:cNvPr id="380" name="사각형: 둥근 모서리 47"/>
            <p:cNvSpPr/>
            <p:nvPr/>
          </p:nvSpPr>
          <p:spPr>
            <a:xfrm>
              <a:off x="7503120" y="445788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1" name="타원 48"/>
            <p:cNvSpPr/>
            <p:nvPr/>
          </p:nvSpPr>
          <p:spPr>
            <a:xfrm>
              <a:off x="7503120" y="445788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2" name="TextBox 49"/>
            <p:cNvSpPr/>
            <p:nvPr/>
          </p:nvSpPr>
          <p:spPr>
            <a:xfrm>
              <a:off x="8057520" y="4462560"/>
              <a:ext cx="23994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UI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기반 매니퓰레이터 제어 구현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83" name="그래픽 50" descr=""/>
            <p:cNvPicPr/>
            <p:nvPr/>
          </p:nvPicPr>
          <p:blipFill>
            <a:blip r:embed="rId10"/>
            <a:stretch/>
          </p:blipFill>
          <p:spPr>
            <a:xfrm>
              <a:off x="7562160" y="4565880"/>
              <a:ext cx="239760" cy="1497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84" name="그룹 57"/>
          <p:cNvGrpSpPr/>
          <p:nvPr/>
        </p:nvGrpSpPr>
        <p:grpSpPr>
          <a:xfrm>
            <a:off x="7503120" y="3892320"/>
            <a:ext cx="2712240" cy="357840"/>
            <a:chOff x="7503120" y="3892320"/>
            <a:chExt cx="2712240" cy="357840"/>
          </a:xfrm>
        </p:grpSpPr>
        <p:sp>
          <p:nvSpPr>
            <p:cNvPr id="385" name="사각형: 둥근 모서리 53"/>
            <p:cNvSpPr/>
            <p:nvPr/>
          </p:nvSpPr>
          <p:spPr>
            <a:xfrm>
              <a:off x="7503120" y="389232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6" name="타원 54"/>
            <p:cNvSpPr/>
            <p:nvPr/>
          </p:nvSpPr>
          <p:spPr>
            <a:xfrm>
              <a:off x="7503120" y="389232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7" name="TextBox 55"/>
            <p:cNvSpPr/>
            <p:nvPr/>
          </p:nvSpPr>
          <p:spPr>
            <a:xfrm>
              <a:off x="8057520" y="391896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안전기능 테스트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88" name="그래픽 56" descr=""/>
            <p:cNvPicPr/>
            <p:nvPr/>
          </p:nvPicPr>
          <p:blipFill>
            <a:blip r:embed="rId11"/>
            <a:stretch/>
          </p:blipFill>
          <p:spPr>
            <a:xfrm>
              <a:off x="7574400" y="3957480"/>
              <a:ext cx="227880" cy="21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89" name="그룹 70"/>
          <p:cNvGrpSpPr/>
          <p:nvPr/>
        </p:nvGrpSpPr>
        <p:grpSpPr>
          <a:xfrm>
            <a:off x="4428000" y="5060160"/>
            <a:ext cx="2712240" cy="357840"/>
            <a:chOff x="4428000" y="5060160"/>
            <a:chExt cx="2712240" cy="357840"/>
          </a:xfrm>
        </p:grpSpPr>
        <p:sp>
          <p:nvSpPr>
            <p:cNvPr id="390" name="사각형: 둥근 모서리 71"/>
            <p:cNvSpPr/>
            <p:nvPr/>
          </p:nvSpPr>
          <p:spPr>
            <a:xfrm>
              <a:off x="4428000" y="506016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" name="타원 72"/>
            <p:cNvSpPr/>
            <p:nvPr/>
          </p:nvSpPr>
          <p:spPr>
            <a:xfrm>
              <a:off x="4428000" y="506016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92" name="그래픽 73" descr=""/>
            <p:cNvPicPr/>
            <p:nvPr/>
          </p:nvPicPr>
          <p:blipFill>
            <a:blip r:embed="rId12"/>
            <a:stretch/>
          </p:blipFill>
          <p:spPr>
            <a:xfrm>
              <a:off x="4502520" y="5134680"/>
              <a:ext cx="208800" cy="208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3" name="TextBox 74"/>
            <p:cNvSpPr/>
            <p:nvPr/>
          </p:nvSpPr>
          <p:spPr>
            <a:xfrm>
              <a:off x="4925160" y="508644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M0609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모션제어 구현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394" name="그룹 75"/>
          <p:cNvGrpSpPr/>
          <p:nvPr/>
        </p:nvGrpSpPr>
        <p:grpSpPr>
          <a:xfrm>
            <a:off x="7503120" y="5060160"/>
            <a:ext cx="2712240" cy="357840"/>
            <a:chOff x="7503120" y="5060160"/>
            <a:chExt cx="2712240" cy="357840"/>
          </a:xfrm>
        </p:grpSpPr>
        <p:sp>
          <p:nvSpPr>
            <p:cNvPr id="395" name="사각형: 둥근 모서리 76"/>
            <p:cNvSpPr/>
            <p:nvPr/>
          </p:nvSpPr>
          <p:spPr>
            <a:xfrm>
              <a:off x="7503120" y="506016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타원 77"/>
            <p:cNvSpPr/>
            <p:nvPr/>
          </p:nvSpPr>
          <p:spPr>
            <a:xfrm>
              <a:off x="7503120" y="506016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7" name="TextBox 78"/>
            <p:cNvSpPr/>
            <p:nvPr/>
          </p:nvSpPr>
          <p:spPr>
            <a:xfrm>
              <a:off x="8057520" y="508644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안전기능 테스트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98" name="그래픽 79" descr=""/>
            <p:cNvPicPr/>
            <p:nvPr/>
          </p:nvPicPr>
          <p:blipFill>
            <a:blip r:embed="rId13"/>
            <a:stretch/>
          </p:blipFill>
          <p:spPr>
            <a:xfrm>
              <a:off x="7608240" y="5134680"/>
              <a:ext cx="190440" cy="203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2023-12-20T03:00:25Z</dcterms:created>
  <dc:creator>김준영</dc:creator>
  <dc:description/>
  <dc:language>ko-KR</dc:language>
  <cp:lastModifiedBy/>
  <dcterms:modified xsi:type="dcterms:W3CDTF">2026-01-28T06:50:13Z</dcterms:modified>
  <cp:revision>41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와이드스크린</vt:lpwstr>
  </property>
  <property fmtid="{D5CDD505-2E9C-101B-9397-08002B2CF9AE}" pid="4" name="Slides">
    <vt:i4>49</vt:i4>
  </property>
</Properties>
</file>